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</p:sldIdLst>
  <p:sldSz cx="6858000" cy="9906000" type="A4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1" d="100"/>
          <a:sy n="61" d="100"/>
        </p:scale>
        <p:origin x="2539" y="5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1621191"/>
            <a:ext cx="5829300" cy="3448756"/>
          </a:xfrm>
        </p:spPr>
        <p:txBody>
          <a:bodyPr anchor="b"/>
          <a:lstStyle>
            <a:lvl1pPr algn="ctr"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57250" y="5202944"/>
            <a:ext cx="5143500" cy="2391656"/>
          </a:xfrm>
        </p:spPr>
        <p:txBody>
          <a:bodyPr/>
          <a:lstStyle>
            <a:lvl1pPr marL="0" indent="0" algn="ctr">
              <a:buNone/>
              <a:defRPr sz="1800"/>
            </a:lvl1pPr>
            <a:lvl2pPr marL="342900" indent="0" algn="ctr">
              <a:buNone/>
              <a:defRPr sz="1500"/>
            </a:lvl2pPr>
            <a:lvl3pPr marL="685800" indent="0" algn="ctr">
              <a:buNone/>
              <a:defRPr sz="1350"/>
            </a:lvl3pPr>
            <a:lvl4pPr marL="1028700" indent="0" algn="ctr">
              <a:buNone/>
              <a:defRPr sz="1200"/>
            </a:lvl4pPr>
            <a:lvl5pPr marL="1371600" indent="0" algn="ctr">
              <a:buNone/>
              <a:defRPr sz="1200"/>
            </a:lvl5pPr>
            <a:lvl6pPr marL="1714500" indent="0" algn="ctr">
              <a:buNone/>
              <a:defRPr sz="1200"/>
            </a:lvl6pPr>
            <a:lvl7pPr marL="2057400" indent="0" algn="ctr">
              <a:buNone/>
              <a:defRPr sz="1200"/>
            </a:lvl7pPr>
            <a:lvl8pPr marL="2400300" indent="0" algn="ctr">
              <a:buNone/>
              <a:defRPr sz="1200"/>
            </a:lvl8pPr>
            <a:lvl9pPr marL="2743200" indent="0" algn="ctr">
              <a:buNone/>
              <a:defRPr sz="12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9574674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6066132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07757" y="527403"/>
            <a:ext cx="1478756" cy="8394877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71488" y="527403"/>
            <a:ext cx="4350544" cy="8394877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15579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242494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7916" y="2469624"/>
            <a:ext cx="5915025" cy="4120620"/>
          </a:xfrm>
        </p:spPr>
        <p:txBody>
          <a:bodyPr anchor="b"/>
          <a:lstStyle>
            <a:lvl1pPr>
              <a:defRPr sz="45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7916" y="6629226"/>
            <a:ext cx="5915025" cy="2166937"/>
          </a:xfrm>
        </p:spPr>
        <p:txBody>
          <a:bodyPr/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 marL="34290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870983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71488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71863" y="2637014"/>
            <a:ext cx="2914650" cy="6285266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731452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527405"/>
            <a:ext cx="5915025" cy="1914702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2381" y="2428347"/>
            <a:ext cx="2901255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2381" y="3618442"/>
            <a:ext cx="2901255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71863" y="2428347"/>
            <a:ext cx="2915543" cy="1190095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71863" y="3618442"/>
            <a:ext cx="2915543" cy="5322183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92721965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43153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819564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15543" y="1426283"/>
            <a:ext cx="3471863" cy="7039681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0261224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381" y="660400"/>
            <a:ext cx="2211884" cy="2311400"/>
          </a:xfrm>
        </p:spPr>
        <p:txBody>
          <a:bodyPr anchor="b"/>
          <a:lstStyle>
            <a:lvl1pPr>
              <a:defRPr sz="2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915543" y="1426283"/>
            <a:ext cx="3471863" cy="7039681"/>
          </a:xfrm>
        </p:spPr>
        <p:txBody>
          <a:bodyPr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381" y="2971800"/>
            <a:ext cx="2211884" cy="5505627"/>
          </a:xfrm>
        </p:spPr>
        <p:txBody>
          <a:bodyPr/>
          <a:lstStyle>
            <a:lvl1pPr marL="0" indent="0">
              <a:buNone/>
              <a:defRPr sz="1200"/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0543EC-9ED2-4432-9FC8-8FE0C49EF06C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8290387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71488" y="527405"/>
            <a:ext cx="5915025" cy="191470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71488" y="2637014"/>
            <a:ext cx="5915025" cy="62852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71488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0543EC-9ED2-4432-9FC8-8FE0C49EF06C}" type="datetimeFigureOut">
              <a:rPr lang="en-GB" smtClean="0"/>
              <a:t>29/03/2022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271713" y="9181397"/>
            <a:ext cx="2314575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43463" y="9181397"/>
            <a:ext cx="154305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24F4586-5783-4AF0-ACEF-9728F445FDC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9072813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85800" rtl="0" eaLnBrk="1" latinLnBrk="0" hangingPunct="1">
        <a:lnSpc>
          <a:spcPct val="90000"/>
        </a:lnSpc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71450" indent="-171450" algn="l" defTabSz="685800" rtl="0" eaLnBrk="1" latinLnBrk="0" hangingPunct="1">
        <a:lnSpc>
          <a:spcPct val="90000"/>
        </a:lnSpc>
        <a:spcBef>
          <a:spcPts val="750"/>
        </a:spcBef>
        <a:buFont typeface="Arial" panose="020B0604020202020204" pitchFamily="34" charset="0"/>
        <a:buChar char="•"/>
        <a:defRPr sz="2100" kern="1200">
          <a:solidFill>
            <a:schemeClr val="tx1"/>
          </a:solidFill>
          <a:latin typeface="+mn-lt"/>
          <a:ea typeface="+mn-ea"/>
          <a:cs typeface="+mn-cs"/>
        </a:defRPr>
      </a:lvl1pPr>
      <a:lvl2pPr marL="5143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8572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3pPr>
      <a:lvl4pPr marL="12001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5430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8859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685800" rtl="0" eaLnBrk="1" latinLnBrk="0" hangingPunct="1">
        <a:lnSpc>
          <a:spcPct val="90000"/>
        </a:lnSpc>
        <a:spcBef>
          <a:spcPts val="375"/>
        </a:spcBef>
        <a:buFont typeface="Arial" panose="020B0604020202020204" pitchFamily="34" charset="0"/>
        <a:buChar char="•"/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6858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Rounded Rectangle 38"/>
          <p:cNvSpPr/>
          <p:nvPr/>
        </p:nvSpPr>
        <p:spPr>
          <a:xfrm>
            <a:off x="181101" y="4451413"/>
            <a:ext cx="3079224" cy="1288766"/>
          </a:xfrm>
          <a:prstGeom prst="roundRect">
            <a:avLst/>
          </a:prstGeom>
          <a:solidFill>
            <a:schemeClr val="bg1">
              <a:alpha val="59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7" name="Rounded Rectangle 36"/>
          <p:cNvSpPr/>
          <p:nvPr/>
        </p:nvSpPr>
        <p:spPr>
          <a:xfrm>
            <a:off x="119061" y="2408973"/>
            <a:ext cx="3187810" cy="1747889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5" name="Rounded Rectangle 14"/>
          <p:cNvSpPr/>
          <p:nvPr/>
        </p:nvSpPr>
        <p:spPr>
          <a:xfrm>
            <a:off x="3710773" y="2417155"/>
            <a:ext cx="3047556" cy="2628795"/>
          </a:xfrm>
          <a:prstGeom prst="roundRect">
            <a:avLst/>
          </a:prstGeom>
          <a:solidFill>
            <a:schemeClr val="bg1">
              <a:alpha val="80000"/>
            </a:schemeClr>
          </a:solidFill>
          <a:ln w="19050">
            <a:solidFill>
              <a:schemeClr val="accent1"/>
            </a:solidFill>
          </a:ln>
          <a:effectLst>
            <a:outerShdw blurRad="50800" dist="50800" dir="5400000" algn="ctr" rotWithShape="0">
              <a:schemeClr val="bg1">
                <a:alpha val="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8" name="Rounded Rectangle 37"/>
          <p:cNvSpPr/>
          <p:nvPr/>
        </p:nvSpPr>
        <p:spPr>
          <a:xfrm>
            <a:off x="3736070" y="5333949"/>
            <a:ext cx="3006144" cy="1558095"/>
          </a:xfrm>
          <a:prstGeom prst="roundRect">
            <a:avLst/>
          </a:prstGeom>
          <a:solidFill>
            <a:schemeClr val="bg1">
              <a:alpha val="84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7" name="TextBox 26"/>
          <p:cNvSpPr txBox="1"/>
          <p:nvPr/>
        </p:nvSpPr>
        <p:spPr>
          <a:xfrm>
            <a:off x="317121" y="4491953"/>
            <a:ext cx="2631984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1" name="Rounded Rectangle 40"/>
          <p:cNvSpPr/>
          <p:nvPr/>
        </p:nvSpPr>
        <p:spPr>
          <a:xfrm>
            <a:off x="216475" y="6060244"/>
            <a:ext cx="3090396" cy="1779558"/>
          </a:xfrm>
          <a:prstGeom prst="roundRect">
            <a:avLst/>
          </a:prstGeom>
          <a:solidFill>
            <a:schemeClr val="bg1">
              <a:alpha val="73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TextBox 30"/>
          <p:cNvSpPr txBox="1"/>
          <p:nvPr/>
        </p:nvSpPr>
        <p:spPr>
          <a:xfrm>
            <a:off x="288370" y="6090638"/>
            <a:ext cx="268948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Personal, Social and Emotional Development </a:t>
            </a:r>
          </a:p>
        </p:txBody>
      </p:sp>
      <p:sp>
        <p:nvSpPr>
          <p:cNvPr id="7" name="Rectangle 6"/>
          <p:cNvSpPr/>
          <p:nvPr/>
        </p:nvSpPr>
        <p:spPr>
          <a:xfrm>
            <a:off x="1781175" y="1350324"/>
            <a:ext cx="3295650" cy="915135"/>
          </a:xfrm>
          <a:prstGeom prst="rect">
            <a:avLst/>
          </a:prstGeom>
          <a:solidFill>
            <a:schemeClr val="bg1"/>
          </a:solidFill>
          <a:ln w="28575">
            <a:solidFill>
              <a:schemeClr val="accent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pic>
        <p:nvPicPr>
          <p:cNvPr id="3073" name="Picture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89030" y="203564"/>
            <a:ext cx="1246239" cy="12462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>
            <a:spLocks noChangeArrowheads="1"/>
          </p:cNvSpPr>
          <p:nvPr/>
        </p:nvSpPr>
        <p:spPr bwMode="auto">
          <a:xfrm>
            <a:off x="0" y="0"/>
            <a:ext cx="6858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GB"/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1917208" y="343663"/>
            <a:ext cx="3023585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Curriculum Overview EYFS</a:t>
            </a:r>
            <a:endParaRPr kumimoji="0" lang="en-GB" altLang="en-US" sz="2400" b="0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GB" altLang="en-US" sz="2400" b="1" dirty="0" smtClean="0">
                <a:solidFill>
                  <a:srgbClr val="002060"/>
                </a:solidFill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Pentecost</a:t>
            </a:r>
            <a:r>
              <a:rPr kumimoji="0" lang="en-GB" altLang="en-US" sz="2400" b="1" i="0" u="none" strike="noStrike" cap="none" normalizeH="0" baseline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Term 2021</a:t>
            </a:r>
            <a:r>
              <a:rPr kumimoji="0" lang="en-GB" altLang="en-US" sz="2400" b="1" i="0" u="none" strike="noStrike" cap="none" normalizeH="0" dirty="0" smtClean="0">
                <a:ln>
                  <a:noFill/>
                </a:ln>
                <a:solidFill>
                  <a:srgbClr val="002060"/>
                </a:solidFill>
                <a:effectLst/>
                <a:latin typeface="Bahnschrift SemiBold Condensed" panose="020B0502040204020203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 - 2022</a:t>
            </a:r>
            <a:endParaRPr kumimoji="0" lang="en-GB" altLang="en-US" sz="2400" b="1" i="0" u="none" strike="noStrike" cap="none" normalizeH="0" baseline="0" dirty="0" smtClean="0">
              <a:ln>
                <a:noFill/>
              </a:ln>
              <a:solidFill>
                <a:srgbClr val="002060"/>
              </a:solidFill>
              <a:effectLst/>
              <a:latin typeface="Bahnschrift SemiBold Condensed" panose="020B0502040204020203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781175" y="1434463"/>
            <a:ext cx="329565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Please find below information about what your child will be learning this term.</a:t>
            </a:r>
          </a:p>
          <a:p>
            <a:pPr algn="ctr"/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If you would like more information please speak to your child’s teacher.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54638" y="2426333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Literacy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4046966" y="5367836"/>
            <a:ext cx="2363751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Physical Development </a:t>
            </a:r>
            <a:endParaRPr lang="en-GB" sz="1200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8" name="Rounded Rectangle 27"/>
          <p:cNvSpPr/>
          <p:nvPr/>
        </p:nvSpPr>
        <p:spPr>
          <a:xfrm>
            <a:off x="3768296" y="7108775"/>
            <a:ext cx="2883025" cy="1639289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0" name="TextBox 29"/>
          <p:cNvSpPr txBox="1"/>
          <p:nvPr/>
        </p:nvSpPr>
        <p:spPr>
          <a:xfrm>
            <a:off x="3891780" y="7226235"/>
            <a:ext cx="2347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Understanding the World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3945501" y="2472950"/>
            <a:ext cx="25781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Maths</a:t>
            </a:r>
          </a:p>
        </p:txBody>
      </p:sp>
      <p:pic>
        <p:nvPicPr>
          <p:cNvPr id="52" name="Picture 5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034" y="120268"/>
            <a:ext cx="1827254" cy="1864546"/>
          </a:xfrm>
          <a:prstGeom prst="rect">
            <a:avLst/>
          </a:prstGeom>
        </p:spPr>
      </p:pic>
      <p:pic>
        <p:nvPicPr>
          <p:cNvPr id="53" name="Picture 5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63550" y="8760529"/>
            <a:ext cx="1342002" cy="890979"/>
          </a:xfrm>
          <a:prstGeom prst="rect">
            <a:avLst/>
          </a:prstGeom>
        </p:spPr>
      </p:pic>
      <p:sp>
        <p:nvSpPr>
          <p:cNvPr id="3" name="TextBox 2"/>
          <p:cNvSpPr txBox="1"/>
          <p:nvPr/>
        </p:nvSpPr>
        <p:spPr>
          <a:xfrm>
            <a:off x="216475" y="2630268"/>
            <a:ext cx="3008479" cy="184665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Read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write simple words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Recognise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and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write some common </a:t>
            </a: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words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Using Set 1 sounds in their writing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Writing names independently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Recalling stories and events in the correct order.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Suggesting how a story might end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8" name="TextBox 7"/>
          <p:cNvSpPr txBox="1"/>
          <p:nvPr/>
        </p:nvSpPr>
        <p:spPr>
          <a:xfrm>
            <a:off x="3752183" y="2695468"/>
            <a:ext cx="2990031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Recognising numbers to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20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Counting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up to 20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Write numbers to 10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>
                <a:latin typeface="Arial" panose="020B0604020202020204" pitchFamily="34" charset="0"/>
                <a:cs typeface="Arial" panose="020B0604020202020204" pitchFamily="34" charset="0"/>
              </a:rPr>
              <a:t>Finding the total of 2 </a:t>
            </a: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groups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Using mathematical language in different situations.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Using a tape measure to establish if something is long or short.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Use positional language. 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17145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03575" y="4721505"/>
            <a:ext cx="2349091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Creation story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The Resurrection 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Good News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Our World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GB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Friends 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11" name="TextBox 10"/>
          <p:cNvSpPr txBox="1"/>
          <p:nvPr/>
        </p:nvSpPr>
        <p:spPr>
          <a:xfrm>
            <a:off x="3818756" y="5655451"/>
            <a:ext cx="2940548" cy="12926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Balancing and using their bodies to control movements.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 awareness of the space around them.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Manage their own hygiene needs.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12" name="TextBox 11"/>
          <p:cNvSpPr txBox="1"/>
          <p:nvPr/>
        </p:nvSpPr>
        <p:spPr>
          <a:xfrm>
            <a:off x="203575" y="6546387"/>
            <a:ext cx="2866289" cy="166199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Begin to say when they do or do not need help.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Begin to adapt behavior to different situations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Play cooperatively and take turns.</a:t>
            </a:r>
          </a:p>
          <a:p>
            <a:pPr marL="171450" lvl="0" indent="-1714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Understanding that their actions have consequences.</a:t>
            </a:r>
            <a:endParaRPr lang="en-GB" sz="12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  <p:sp>
        <p:nvSpPr>
          <p:cNvPr id="13" name="TextBox 12"/>
          <p:cNvSpPr txBox="1"/>
          <p:nvPr/>
        </p:nvSpPr>
        <p:spPr>
          <a:xfrm>
            <a:off x="3806363" y="7547736"/>
            <a:ext cx="2844958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Using a computer keyboard.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To operate different commands on the computer.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Develop understanding of growth, decay and changes </a:t>
            </a:r>
            <a:r>
              <a:rPr lang="en-US" sz="1200" smtClean="0">
                <a:latin typeface="Arial" panose="020B0604020202020204" pitchFamily="34" charset="0"/>
                <a:cs typeface="Arial" panose="020B0604020202020204" pitchFamily="34" charset="0"/>
              </a:rPr>
              <a:t>over time.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Rounded Rectangle 49"/>
          <p:cNvSpPr/>
          <p:nvPr/>
        </p:nvSpPr>
        <p:spPr>
          <a:xfrm>
            <a:off x="254638" y="8016435"/>
            <a:ext cx="3052233" cy="1539281"/>
          </a:xfrm>
          <a:prstGeom prst="roundRect">
            <a:avLst/>
          </a:prstGeom>
          <a:solidFill>
            <a:schemeClr val="bg1">
              <a:alpha val="72000"/>
            </a:schemeClr>
          </a:solidFill>
          <a:ln w="19050">
            <a:solidFill>
              <a:schemeClr val="accent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1" name="TextBox 50"/>
          <p:cNvSpPr txBox="1"/>
          <p:nvPr/>
        </p:nvSpPr>
        <p:spPr>
          <a:xfrm>
            <a:off x="291638" y="8055568"/>
            <a:ext cx="23475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200" b="1" u="sng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Expressive Art and Design </a:t>
            </a: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GB" b="1" u="sng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4" name="TextBox 53"/>
          <p:cNvSpPr txBox="1"/>
          <p:nvPr/>
        </p:nvSpPr>
        <p:spPr>
          <a:xfrm>
            <a:off x="328010" y="8355387"/>
            <a:ext cx="232907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Copying a rhythm or beat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1200" dirty="0" smtClean="0">
                <a:latin typeface="Arial" panose="020B0604020202020204" pitchFamily="34" charset="0"/>
                <a:cs typeface="Arial" panose="020B0604020202020204" pitchFamily="34" charset="0"/>
              </a:rPr>
              <a:t>Respond to music through dance.</a:t>
            </a:r>
            <a:endParaRPr lang="en-GB" sz="12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40970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571</TotalTime>
  <Words>231</Words>
  <Application>Microsoft Office PowerPoint</Application>
  <PresentationFormat>A4 Paper (210x297 mm)</PresentationFormat>
  <Paragraphs>41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Bahnschrift SemiBold Condensed</vt:lpstr>
      <vt:lpstr>Calibri</vt:lpstr>
      <vt:lpstr>Calibri Light</vt:lpstr>
      <vt:lpstr>Times New Roman</vt:lpstr>
      <vt:lpstr>Office Theme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Alyssa Mercerr</dc:creator>
  <cp:lastModifiedBy>Alyssa Mercerr</cp:lastModifiedBy>
  <cp:revision>42</cp:revision>
  <dcterms:created xsi:type="dcterms:W3CDTF">2021-02-11T12:28:53Z</dcterms:created>
  <dcterms:modified xsi:type="dcterms:W3CDTF">2022-03-29T12:57:12Z</dcterms:modified>
</cp:coreProperties>
</file>