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6BCB5-0B3C-E0DA-D6A8-796B56A8DF12}" v="21" dt="2026-04-16T11:28:19.440"/>
    <p1510:client id="{1AEAA4B1-09AE-C1C3-7811-6B0EEECD0FF4}" v="10" dt="2026-04-16T11:28:43.131"/>
    <p1510:client id="{1C6609ED-C2ED-19FB-E782-E7637C4EC1C9}" v="58" dt="2026-04-17T15:25:26.423"/>
    <p1510:client id="{6603BAD0-4C9E-41B1-676B-1CE1F27DB26D}" v="215" dt="2026-04-17T14:02:31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6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 Ostrowski" userId="S::e.ostrowski@stethelberts.slough.sch.uk::0b3f2b1c-6baf-4d4f-a818-7ef7cda03c81" providerId="AD" clId="Web-{1AEAA4B1-09AE-C1C3-7811-6B0EEECD0FF4}"/>
    <pc:docChg chg="modSld">
      <pc:chgData name="Ella Ostrowski" userId="S::e.ostrowski@stethelberts.slough.sch.uk::0b3f2b1c-6baf-4d4f-a818-7ef7cda03c81" providerId="AD" clId="Web-{1AEAA4B1-09AE-C1C3-7811-6B0EEECD0FF4}" dt="2026-04-16T11:28:43.131" v="4" actId="20577"/>
      <pc:docMkLst>
        <pc:docMk/>
      </pc:docMkLst>
      <pc:sldChg chg="modSp">
        <pc:chgData name="Ella Ostrowski" userId="S::e.ostrowski@stethelberts.slough.sch.uk::0b3f2b1c-6baf-4d4f-a818-7ef7cda03c81" providerId="AD" clId="Web-{1AEAA4B1-09AE-C1C3-7811-6B0EEECD0FF4}" dt="2026-04-16T11:28:43.131" v="4" actId="20577"/>
        <pc:sldMkLst>
          <pc:docMk/>
          <pc:sldMk cId="3040970418" sldId="257"/>
        </pc:sldMkLst>
        <pc:spChg chg="mod">
          <ac:chgData name="Ella Ostrowski" userId="S::e.ostrowski@stethelberts.slough.sch.uk::0b3f2b1c-6baf-4d4f-a818-7ef7cda03c81" providerId="AD" clId="Web-{1AEAA4B1-09AE-C1C3-7811-6B0EEECD0FF4}" dt="2026-04-16T11:28:43.131" v="4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  <pc:docChgLst>
    <pc:chgData name="Ms Preece" userId="S::j.preece@stethelberts.slough.sch.uk::44eac5f1-d25a-4886-9722-096db4868d8c" providerId="AD" clId="Web-{1C6609ED-C2ED-19FB-E782-E7637C4EC1C9}"/>
    <pc:docChg chg="modSld">
      <pc:chgData name="Ms Preece" userId="S::j.preece@stethelberts.slough.sch.uk::44eac5f1-d25a-4886-9722-096db4868d8c" providerId="AD" clId="Web-{1C6609ED-C2ED-19FB-E782-E7637C4EC1C9}" dt="2026-04-17T15:25:26.423" v="29" actId="20577"/>
      <pc:docMkLst>
        <pc:docMk/>
      </pc:docMkLst>
      <pc:sldChg chg="modSp">
        <pc:chgData name="Ms Preece" userId="S::j.preece@stethelberts.slough.sch.uk::44eac5f1-d25a-4886-9722-096db4868d8c" providerId="AD" clId="Web-{1C6609ED-C2ED-19FB-E782-E7637C4EC1C9}" dt="2026-04-17T15:25:26.423" v="29" actId="20577"/>
        <pc:sldMkLst>
          <pc:docMk/>
          <pc:sldMk cId="3040970418" sldId="257"/>
        </pc:sldMkLst>
        <pc:spChg chg="mod">
          <ac:chgData name="Ms Preece" userId="S::j.preece@stethelberts.slough.sch.uk::44eac5f1-d25a-4886-9722-096db4868d8c" providerId="AD" clId="Web-{1C6609ED-C2ED-19FB-E782-E7637C4EC1C9}" dt="2026-04-17T15:25:26.423" v="29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Ms Preece" userId="S::j.preece@stethelberts.slough.sch.uk::44eac5f1-d25a-4886-9722-096db4868d8c" providerId="AD" clId="Web-{6603BAD0-4C9E-41B1-676B-1CE1F27DB26D}"/>
    <pc:docChg chg="modSld">
      <pc:chgData name="Ms Preece" userId="S::j.preece@stethelberts.slough.sch.uk::44eac5f1-d25a-4886-9722-096db4868d8c" providerId="AD" clId="Web-{6603BAD0-4C9E-41B1-676B-1CE1F27DB26D}" dt="2026-04-17T14:02:31.196" v="112" actId="20577"/>
      <pc:docMkLst>
        <pc:docMk/>
      </pc:docMkLst>
      <pc:sldChg chg="modSp">
        <pc:chgData name="Ms Preece" userId="S::j.preece@stethelberts.slough.sch.uk::44eac5f1-d25a-4886-9722-096db4868d8c" providerId="AD" clId="Web-{6603BAD0-4C9E-41B1-676B-1CE1F27DB26D}" dt="2026-04-17T14:02:31.196" v="112" actId="20577"/>
        <pc:sldMkLst>
          <pc:docMk/>
          <pc:sldMk cId="3040970418" sldId="257"/>
        </pc:sldMkLst>
        <pc:spChg chg="mod">
          <ac:chgData name="Ms Preece" userId="S::j.preece@stethelberts.slough.sch.uk::44eac5f1-d25a-4886-9722-096db4868d8c" providerId="AD" clId="Web-{6603BAD0-4C9E-41B1-676B-1CE1F27DB26D}" dt="2026-04-17T14:02:31.196" v="112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930" y="4533459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58212" y="3879054"/>
            <a:ext cx="3889665" cy="2630577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738" y="8827079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062" y="8938437"/>
            <a:ext cx="854467" cy="72921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78" y="6787983"/>
            <a:ext cx="1387871" cy="721992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12795"/>
            <a:ext cx="3644471" cy="1495881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728" y="3090347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56519" y="2290887"/>
            <a:ext cx="2920080" cy="1658828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077" y="4258675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08913" y="4013882"/>
            <a:ext cx="2563754" cy="244691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408" y="6871278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212" y="7577302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43448" y="6527036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674421" y="6568308"/>
            <a:ext cx="2070166" cy="2559565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2" y="7815330"/>
            <a:ext cx="2552472" cy="2017374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454" y="7890319"/>
            <a:ext cx="26868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4167" y="6559894"/>
            <a:ext cx="2490687" cy="1219203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4623" y="1306867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881" y="74978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7209" y="343663"/>
            <a:ext cx="30235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6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Pentecost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2025-2026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4623" y="1364475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8546" y="2226308"/>
            <a:ext cx="3724346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Texts to Study:</a:t>
            </a:r>
          </a:p>
          <a:p>
            <a:r>
              <a:rPr lang="en-GB" sz="900">
                <a:latin typeface="Arial"/>
                <a:cs typeface="Arial"/>
              </a:rPr>
              <a:t>Coming to England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Varmints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Street Child</a:t>
            </a:r>
          </a:p>
          <a:p>
            <a:r>
              <a:rPr lang="en-GB" sz="900" dirty="0" err="1">
                <a:latin typeface="Arial"/>
                <a:cs typeface="Arial"/>
              </a:rPr>
              <a:t>Floodland</a:t>
            </a:r>
            <a:endParaRPr lang="en-GB" sz="900" err="1">
              <a:latin typeface="Arial"/>
              <a:cs typeface="Arial"/>
            </a:endParaRP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Types of writing</a:t>
            </a:r>
          </a:p>
          <a:p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Unicef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- Discussion text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Non-fiction – Persuasive text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Poetry – Reflecting on their time at St Ethelbert’s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15117" y="6599928"/>
            <a:ext cx="211443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The Industrial Revolution – a turning point in history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Key Focus Knowledge 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– How the Industrial revolution changed the landscape of Britain and the way we live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Key Focus Historical Enquiry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– How did different groups of people view the changes to society that occurred in the Industrial Revolution with a focus on rich and poor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Man’s impact on the environment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 – 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Key Geographical Knowledge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The main resources we rely on in the UK and how this is and needs to change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Key Geographical Enquiry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Graphical representation of when fossil fuels will run out and or when scientists believe we will have irreversible warming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28904" y="4068233"/>
            <a:ext cx="25726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Animals including humans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To identify and name the main parts of the human circulatory system, and describe the functions of the heart, blood vessels and blood.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To describe the ways in which nutrients and water are transported within animals, including humans.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Understanding the function of the heart</a:t>
            </a:r>
          </a:p>
          <a:p>
            <a:pPr marL="171450" indent="-171450">
              <a:buFontTx/>
              <a:buChar char="-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To recognise the impact of diet, exercise, drugs and lifestyle on the way their bodies function</a:t>
            </a:r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800" b="1" dirty="0">
                <a:latin typeface="Arial" panose="020B0604020202020204" pitchFamily="34" charset="0"/>
                <a:cs typeface="Arial" panose="020B0604020202020204" pitchFamily="34" charset="0"/>
              </a:rPr>
              <a:t>Electricity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associate the brightness of a lamp or the volume of a buzzer with the number and voltage of cells used in the circuit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recognised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symbols when representing a simple circuit in a diagram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658" y="6523661"/>
            <a:ext cx="2589273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Environmental Art </a:t>
            </a: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Key Knowledge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How Andy Goldsworthy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and Richard Long create and record art in the environment</a:t>
            </a: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Key skills: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Art using found objects in the landscape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Photography</a:t>
            </a:r>
          </a:p>
          <a:p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0249" y="6544913"/>
            <a:ext cx="2042883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endParaRPr lang="en-US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Real PE: 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Gym 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Cricket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Rounders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Dance 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Choreography for the Year 6 Production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43448" y="7994394"/>
            <a:ext cx="1919667" cy="1797125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56726" y="8013038"/>
            <a:ext cx="1944856" cy="20928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>
                <a:latin typeface="Arial"/>
                <a:cs typeface="Arial"/>
              </a:rPr>
              <a:t>AI</a:t>
            </a:r>
            <a:endParaRPr lang="en-GB" sz="9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/>
                <a:cs typeface="Arial"/>
              </a:rPr>
              <a:t>How AI works</a:t>
            </a: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/>
                <a:cs typeface="Arial"/>
              </a:rPr>
              <a:t>Training data and Prompts </a:t>
            </a:r>
            <a:endParaRPr lang="en-GB" sz="900" dirty="0"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>
                <a:latin typeface="Arial"/>
                <a:cs typeface="Arial"/>
              </a:rPr>
              <a:t>Algorithm, training </a:t>
            </a:r>
            <a:r>
              <a:rPr lang="en-GB" sz="900" b="1" dirty="0">
                <a:latin typeface="Arial"/>
                <a:cs typeface="Arial"/>
              </a:rPr>
              <a:t>data</a:t>
            </a:r>
            <a:r>
              <a:rPr lang="en-GB" sz="900" dirty="0">
                <a:latin typeface="Arial"/>
                <a:cs typeface="Arial"/>
              </a:rPr>
              <a:t>, reliability, </a:t>
            </a:r>
            <a:r>
              <a:rPr lang="en-GB" sz="900" b="1" dirty="0">
                <a:latin typeface="Arial"/>
                <a:cs typeface="Arial"/>
              </a:rPr>
              <a:t>prompt</a:t>
            </a:r>
            <a:endParaRPr lang="en-GB" sz="9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>
                <a:latin typeface="Arial"/>
                <a:cs typeface="Arial"/>
              </a:rPr>
              <a:t>Skills Showcase</a:t>
            </a:r>
            <a:endParaRPr lang="en-GB" sz="9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>
                <a:latin typeface="Arial"/>
                <a:cs typeface="Arial"/>
              </a:rPr>
              <a:t>Invent a product</a:t>
            </a:r>
            <a:endParaRPr lang="en-GB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b="1">
                <a:latin typeface="Arial"/>
                <a:cs typeface="Arial"/>
              </a:rPr>
              <a:t>Plan, code, CAD, website video advert</a:t>
            </a:r>
            <a:endParaRPr lang="en-GB"/>
          </a:p>
          <a:p>
            <a:r>
              <a:rPr lang="en-GB" sz="900" b="1" dirty="0" err="1">
                <a:latin typeface="Arial"/>
                <a:cs typeface="Arial"/>
              </a:rPr>
              <a:t>eSafety</a:t>
            </a:r>
            <a:endParaRPr lang="en-GB" sz="900" b="1" err="1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GB" sz="900" dirty="0">
                <a:latin typeface="Arial"/>
                <a:cs typeface="Arial"/>
              </a:rPr>
              <a:t>Privacy and scams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2892" y="2324283"/>
            <a:ext cx="308444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Shape – Geometry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Angles in triangles, quadrilaterals and polygons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Circles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Nets of 3D shapes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Shape – Position and direction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Translating and reflecting shapes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Statistics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– Line graphs, bar charts, the mean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Algebra –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expressions, substitutions, formulae</a:t>
            </a: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Project work after SATs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214" y="1301097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674420" y="9176710"/>
            <a:ext cx="2085043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715117" y="9191590"/>
            <a:ext cx="221821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Hymn Practice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Year 6 Production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2923" y="3798624"/>
            <a:ext cx="3995981" cy="30392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95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 5 – To the Ends of the Earth</a:t>
            </a:r>
          </a:p>
          <a:p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Through various scripture, art work and dialogue pupils will learn;</a:t>
            </a:r>
          </a:p>
          <a:p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Christians believe Jesus rose from the dead.</a:t>
            </a:r>
          </a:p>
          <a:p>
            <a:r>
              <a:rPr lang="en-US" sz="950" dirty="0">
                <a:latin typeface="Arial"/>
                <a:cs typeface="Arial"/>
              </a:rPr>
              <a:t> • The disciples believed that Jesus rose from the dead because they saw him, spoke </a:t>
            </a:r>
            <a:r>
              <a:rPr lang="en-US" sz="950">
                <a:latin typeface="Arial"/>
                <a:cs typeface="Arial"/>
              </a:rPr>
              <a:t>with him</a:t>
            </a:r>
            <a:r>
              <a:rPr lang="en-US" sz="950" dirty="0">
                <a:latin typeface="Arial"/>
                <a:cs typeface="Arial"/>
              </a:rPr>
              <a:t>, and experienced him in a different way as being alive.</a:t>
            </a:r>
          </a:p>
          <a:p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• The Resurrection is the work of the Holy Trinity.</a:t>
            </a:r>
          </a:p>
          <a:p>
            <a:r>
              <a:rPr lang="en-US" sz="950" dirty="0">
                <a:latin typeface="Arial"/>
                <a:cs typeface="Arial"/>
              </a:rPr>
              <a:t>• All Christians are called to witness to the Resurrection by the example of their new life </a:t>
            </a:r>
            <a:r>
              <a:rPr lang="en-US" sz="950">
                <a:latin typeface="Arial"/>
                <a:cs typeface="Arial"/>
              </a:rPr>
              <a:t>in Baptism</a:t>
            </a:r>
            <a:r>
              <a:rPr lang="en-US" sz="950" dirty="0">
                <a:latin typeface="Arial"/>
                <a:cs typeface="Arial"/>
              </a:rPr>
              <a:t>, strengthened by the Holy Spirit in confirmation.</a:t>
            </a:r>
          </a:p>
          <a:p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• Some Christians die for their faith, this is called martyrdom.</a:t>
            </a:r>
            <a:endParaRPr lang="en-GB" sz="95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 6– Dialogue and encounter</a:t>
            </a:r>
          </a:p>
          <a:p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Pupils will consider; what it means to be a good neighbor, how Christians and others collaborate for justice and freedom for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all people.</a:t>
            </a:r>
          </a:p>
          <a:p>
            <a:r>
              <a:rPr lang="en-US" sz="950">
                <a:latin typeface="Arial"/>
                <a:cs typeface="Arial"/>
              </a:rPr>
              <a:t>Recognise</a:t>
            </a:r>
            <a:r>
              <a:rPr lang="en-US" sz="950" dirty="0">
                <a:latin typeface="Arial"/>
                <a:cs typeface="Arial"/>
              </a:rPr>
              <a:t> links and simple connections between some </a:t>
            </a:r>
            <a:r>
              <a:rPr lang="en-US" sz="950" dirty="0" err="1">
                <a:latin typeface="Arial"/>
                <a:cs typeface="Arial"/>
              </a:rPr>
              <a:t>Dharmic</a:t>
            </a:r>
            <a:r>
              <a:rPr lang="en-US" sz="950" dirty="0">
                <a:latin typeface="Arial"/>
                <a:cs typeface="Arial"/>
              </a:rPr>
              <a:t> beliefs, practices, and way of life (e.g., Hinduism or Sikhism or Buddhism or Jainism).</a:t>
            </a:r>
            <a:endParaRPr lang="en-GB" sz="950" b="1" u="sng" dirty="0">
              <a:solidFill>
                <a:srgbClr val="002060"/>
              </a:solidFill>
              <a:latin typeface="Arial"/>
              <a:cs typeface="Arial"/>
            </a:endParaRP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102" y="8118343"/>
            <a:ext cx="229115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RSE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Girls’ bodies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Boys’ bodies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Spots &amp; sleep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Body Image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Peculiar feelings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Emotional changes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Viewing harmful content online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Making babies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Transition prep for secondary school</a:t>
            </a: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CEC8C7-1AC1-4326-A163-5A75888D531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959CC465-34FB-427C-8E30-4A44809E8B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58ACD7-F22F-4256-85AF-E23A3A633A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7955</TotalTime>
  <Words>578</Words>
  <Application>Microsoft Office PowerPoint</Application>
  <PresentationFormat>A4 Paper (210x297 mm)</PresentationFormat>
  <Paragraphs>94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R.Evans</cp:lastModifiedBy>
  <cp:revision>110</cp:revision>
  <cp:lastPrinted>2021-09-30T07:23:38Z</cp:lastPrinted>
  <dcterms:created xsi:type="dcterms:W3CDTF">2021-02-11T12:28:53Z</dcterms:created>
  <dcterms:modified xsi:type="dcterms:W3CDTF">2026-04-17T15:25:28Z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