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7" r:id="rId5"/>
  </p:sldIdLst>
  <p:sldSz cx="6858000" cy="9906000" type="A4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D31587-AC1E-7385-4FC8-2225EF7737B3}" v="35" dt="2026-09-02T15:20:01.6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78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sie Evans" userId="S::r.evans@stethelberts.slough.sch.uk::f91fc310-edec-42ff-ad1b-f20735c94979" providerId="AD" clId="Web-{17D31587-AC1E-7385-4FC8-2225EF7737B3}"/>
    <pc:docChg chg="modSld">
      <pc:chgData name="Rosie Evans" userId="S::r.evans@stethelberts.slough.sch.uk::f91fc310-edec-42ff-ad1b-f20735c94979" providerId="AD" clId="Web-{17D31587-AC1E-7385-4FC8-2225EF7737B3}" dt="2026-09-02T15:20:01.617" v="16" actId="20577"/>
      <pc:docMkLst>
        <pc:docMk/>
      </pc:docMkLst>
      <pc:sldChg chg="modSp">
        <pc:chgData name="Rosie Evans" userId="S::r.evans@stethelberts.slough.sch.uk::f91fc310-edec-42ff-ad1b-f20735c94979" providerId="AD" clId="Web-{17D31587-AC1E-7385-4FC8-2225EF7737B3}" dt="2026-09-02T15:20:01.617" v="16" actId="20577"/>
        <pc:sldMkLst>
          <pc:docMk/>
          <pc:sldMk cId="3040970418" sldId="257"/>
        </pc:sldMkLst>
        <pc:spChg chg="mod">
          <ac:chgData name="Rosie Evans" userId="S::r.evans@stethelberts.slough.sch.uk::f91fc310-edec-42ff-ad1b-f20735c94979" providerId="AD" clId="Web-{17D31587-AC1E-7385-4FC8-2225EF7737B3}" dt="2026-09-02T15:08:11.181" v="2" actId="20577"/>
          <ac:spMkLst>
            <pc:docMk/>
            <pc:sldMk cId="3040970418" sldId="257"/>
            <ac:spMk id="5" creationId="{00000000-0000-0000-0000-000000000000}"/>
          </ac:spMkLst>
        </pc:spChg>
        <pc:spChg chg="mod">
          <ac:chgData name="Rosie Evans" userId="S::r.evans@stethelberts.slough.sch.uk::f91fc310-edec-42ff-ad1b-f20735c94979" providerId="AD" clId="Web-{17D31587-AC1E-7385-4FC8-2225EF7737B3}" dt="2026-09-02T15:20:01.617" v="16" actId="20577"/>
          <ac:spMkLst>
            <pc:docMk/>
            <pc:sldMk cId="3040970418" sldId="257"/>
            <ac:spMk id="10" creationId="{00000000-0000-0000-0000-000000000000}"/>
          </ac:spMkLst>
        </pc:spChg>
      </pc:sldChg>
    </pc:docChg>
  </pc:docChgLst>
  <pc:docChgLst>
    <pc:chgData name="Ms Preece" userId="44eac5f1-d25a-4886-9722-096db4868d8c" providerId="ADAL" clId="{5681B940-47A5-4858-B229-5C715419F9FD}"/>
    <pc:docChg chg="undo custSel modSld">
      <pc:chgData name="Ms Preece" userId="44eac5f1-d25a-4886-9722-096db4868d8c" providerId="ADAL" clId="{5681B940-47A5-4858-B229-5C715419F9FD}" dt="2026-09-03T07:34:54.487" v="174" actId="20577"/>
      <pc:docMkLst>
        <pc:docMk/>
      </pc:docMkLst>
      <pc:sldChg chg="modSp mod">
        <pc:chgData name="Ms Preece" userId="44eac5f1-d25a-4886-9722-096db4868d8c" providerId="ADAL" clId="{5681B940-47A5-4858-B229-5C715419F9FD}" dt="2026-09-03T07:34:54.487" v="174" actId="20577"/>
        <pc:sldMkLst>
          <pc:docMk/>
          <pc:sldMk cId="3040970418" sldId="257"/>
        </pc:sldMkLst>
        <pc:spChg chg="mod">
          <ac:chgData name="Ms Preece" userId="44eac5f1-d25a-4886-9722-096db4868d8c" providerId="ADAL" clId="{5681B940-47A5-4858-B229-5C715419F9FD}" dt="2026-09-03T07:34:54.487" v="174" actId="20577"/>
          <ac:spMkLst>
            <pc:docMk/>
            <pc:sldMk cId="3040970418" sldId="257"/>
            <ac:spMk id="30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43EC-9ED2-4432-9FC8-8FE0C49EF06C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4586-5783-4AF0-ACEF-9728F445F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5746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43EC-9ED2-4432-9FC8-8FE0C49EF06C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4586-5783-4AF0-ACEF-9728F445F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2424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43EC-9ED2-4432-9FC8-8FE0C49EF06C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4586-5783-4AF0-ACEF-9728F445F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7098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43EC-9ED2-4432-9FC8-8FE0C49EF06C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4586-5783-4AF0-ACEF-9728F445F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3145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43EC-9ED2-4432-9FC8-8FE0C49EF06C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4586-5783-4AF0-ACEF-9728F445F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7219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43EC-9ED2-4432-9FC8-8FE0C49EF06C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4586-5783-4AF0-ACEF-9728F445F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431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43EC-9ED2-4432-9FC8-8FE0C49EF06C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4586-5783-4AF0-ACEF-9728F445F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8195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43EC-9ED2-4432-9FC8-8FE0C49EF06C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4586-5783-4AF0-ACEF-9728F445F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2612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43EC-9ED2-4432-9FC8-8FE0C49EF06C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4586-5783-4AF0-ACEF-9728F445F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903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43EC-9ED2-4432-9FC8-8FE0C49EF06C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4586-5783-4AF0-ACEF-9728F445F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661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43EC-9ED2-4432-9FC8-8FE0C49EF06C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4586-5783-4AF0-ACEF-9728F445F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5579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543EC-9ED2-4432-9FC8-8FE0C49EF06C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4F4586-5783-4AF0-ACEF-9728F445F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0728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 result for cross png transparen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9930" y="4533459"/>
            <a:ext cx="661606" cy="918173"/>
          </a:xfrm>
          <a:prstGeom prst="rect">
            <a:avLst/>
          </a:prstGeom>
          <a:noFill/>
          <a:effectLst>
            <a:outerShdw blurRad="177800" dist="50800" dir="5400000" algn="ctr" rotWithShape="0">
              <a:schemeClr val="tx2">
                <a:lumMod val="20000"/>
                <a:lumOff val="80000"/>
                <a:alpha val="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ounded Rectangle 38"/>
          <p:cNvSpPr/>
          <p:nvPr/>
        </p:nvSpPr>
        <p:spPr>
          <a:xfrm>
            <a:off x="118887" y="4398927"/>
            <a:ext cx="3925437" cy="2098127"/>
          </a:xfrm>
          <a:prstGeom prst="roundRect">
            <a:avLst/>
          </a:prstGeom>
          <a:solidFill>
            <a:schemeClr val="bg1">
              <a:alpha val="59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727" y="9124840"/>
            <a:ext cx="742429" cy="624247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542" y="8951013"/>
            <a:ext cx="616333" cy="591679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70" y="6715034"/>
            <a:ext cx="1387871" cy="721992"/>
          </a:xfrm>
          <a:prstGeom prst="rect">
            <a:avLst/>
          </a:prstGeom>
        </p:spPr>
      </p:pic>
      <p:sp>
        <p:nvSpPr>
          <p:cNvPr id="37" name="Rounded Rectangle 36"/>
          <p:cNvSpPr/>
          <p:nvPr/>
        </p:nvSpPr>
        <p:spPr>
          <a:xfrm>
            <a:off x="119061" y="2312795"/>
            <a:ext cx="3644471" cy="2033013"/>
          </a:xfrm>
          <a:prstGeom prst="roundRect">
            <a:avLst/>
          </a:prstGeom>
          <a:solidFill>
            <a:schemeClr val="bg1">
              <a:alpha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055" y="3247833"/>
            <a:ext cx="977886" cy="977886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3871927" y="2417157"/>
            <a:ext cx="2920080" cy="1812960"/>
          </a:xfrm>
          <a:prstGeom prst="roundRect">
            <a:avLst/>
          </a:prstGeom>
          <a:solidFill>
            <a:schemeClr val="bg1">
              <a:alpha val="80000"/>
            </a:schemeClr>
          </a:solidFill>
          <a:ln w="19050">
            <a:solidFill>
              <a:schemeClr val="accent1"/>
            </a:solidFill>
          </a:ln>
          <a:effectLst>
            <a:outerShdw blurRad="50800" dist="50800" dir="5400000" algn="ctr" rotWithShape="0">
              <a:schemeClr val="bg1"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682" y="4551608"/>
            <a:ext cx="876848" cy="876848"/>
          </a:xfrm>
          <a:prstGeom prst="rect">
            <a:avLst/>
          </a:prstGeom>
        </p:spPr>
      </p:pic>
      <p:sp>
        <p:nvSpPr>
          <p:cNvPr id="38" name="Rounded Rectangle 37"/>
          <p:cNvSpPr/>
          <p:nvPr/>
        </p:nvSpPr>
        <p:spPr>
          <a:xfrm>
            <a:off x="4095473" y="4355228"/>
            <a:ext cx="2654800" cy="2280391"/>
          </a:xfrm>
          <a:prstGeom prst="roundRect">
            <a:avLst/>
          </a:prstGeom>
          <a:solidFill>
            <a:schemeClr val="bg1">
              <a:alpha val="84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2" name="Picture 8" descr="Image result for football transparent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8397" y="7169039"/>
            <a:ext cx="907819" cy="907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301" y="7682173"/>
            <a:ext cx="1829416" cy="1075496"/>
          </a:xfrm>
          <a:prstGeom prst="rect">
            <a:avLst/>
          </a:prstGeom>
        </p:spPr>
      </p:pic>
      <p:sp>
        <p:nvSpPr>
          <p:cNvPr id="32" name="Rounded Rectangle 31"/>
          <p:cNvSpPr/>
          <p:nvPr/>
        </p:nvSpPr>
        <p:spPr>
          <a:xfrm>
            <a:off x="4800437" y="6824797"/>
            <a:ext cx="1919667" cy="1409050"/>
          </a:xfrm>
          <a:prstGeom prst="roundRect">
            <a:avLst/>
          </a:prstGeom>
          <a:solidFill>
            <a:schemeClr val="bg1">
              <a:alpha val="84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2321522" y="6673180"/>
            <a:ext cx="2367154" cy="2140988"/>
          </a:xfrm>
          <a:prstGeom prst="roundRect">
            <a:avLst/>
          </a:prstGeom>
          <a:solidFill>
            <a:schemeClr val="bg1">
              <a:alpha val="69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4103" y="4406243"/>
            <a:ext cx="3878053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</a:t>
            </a:r>
          </a:p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Creation and covenant:</a:t>
            </a:r>
          </a:p>
          <a:p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What is the original sin?</a:t>
            </a:r>
          </a:p>
          <a:p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Describing the work of a Christian or Catholic scientist</a:t>
            </a:r>
          </a:p>
          <a:p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The thoughts of mine and others in response to, ‘ belief in Creation is compatible with scientific accounts of the beginnings of the universe and the theory of evolution’</a:t>
            </a:r>
          </a:p>
          <a:p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How would life change if we considered and upheld the innate dignity and equality of all human beings.</a:t>
            </a:r>
          </a:p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Prophecy and promise:</a:t>
            </a:r>
          </a:p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The historical and societal context of the bible and the impact on how things will have been recorded.</a:t>
            </a:r>
          </a:p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What do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catholics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understand as salvation.</a:t>
            </a:r>
          </a:p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The role women play in this salvation and the significance of this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2361110" y="8904536"/>
            <a:ext cx="2327565" cy="894170"/>
          </a:xfrm>
          <a:prstGeom prst="roundRect">
            <a:avLst/>
          </a:prstGeom>
          <a:solidFill>
            <a:schemeClr val="bg1">
              <a:alpha val="73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375764" y="8872038"/>
            <a:ext cx="22431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u="sng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PSHE</a:t>
            </a:r>
          </a:p>
          <a:p>
            <a:r>
              <a:rPr lang="en-GB" sz="1100">
                <a:latin typeface="Arial" panose="020B0604020202020204" pitchFamily="34" charset="0"/>
                <a:cs typeface="Arial" panose="020B0604020202020204" pitchFamily="34" charset="0"/>
              </a:rPr>
              <a:t>An overview of keeping ourselves safe, physically, mentally and online. How to reach out if we feel unsafe.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6218" y="6602163"/>
            <a:ext cx="2201790" cy="1752185"/>
          </a:xfrm>
          <a:prstGeom prst="roundRect">
            <a:avLst/>
          </a:prstGeom>
          <a:solidFill>
            <a:schemeClr val="bg1">
              <a:alpha val="74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24623" y="1306867"/>
            <a:ext cx="3295650" cy="91513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245" y="74978"/>
            <a:ext cx="1246239" cy="124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110868" y="304368"/>
            <a:ext cx="302358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1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Curriculum Overview Year 6</a:t>
            </a:r>
            <a:endParaRPr kumimoji="0" lang="en-GB" altLang="en-US" sz="2400" b="0" i="0" u="none" strike="noStrike" cap="none" normalizeH="0" baseline="0">
              <a:ln>
                <a:noFill/>
              </a:ln>
              <a:solidFill>
                <a:srgbClr val="002060"/>
              </a:solidFill>
              <a:effectLst/>
              <a:latin typeface="Bahnschrift SemiBold Condensed" panose="020B0502040204020203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2400" b="1">
                <a:solidFill>
                  <a:srgbClr val="002060"/>
                </a:solidFill>
                <a:latin typeface="Bahnschrift SemiBold Condensed"/>
                <a:ea typeface="Times New Roman" panose="02020603050405020304" pitchFamily="18" charset="0"/>
                <a:cs typeface="Arial"/>
              </a:rPr>
              <a:t>Advent</a:t>
            </a:r>
            <a:r>
              <a:rPr kumimoji="0" lang="en-GB" altLang="en-US" sz="2400" b="1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/>
                <a:ea typeface="Times New Roman" panose="02020603050405020304" pitchFamily="18" charset="0"/>
                <a:cs typeface="Arial"/>
              </a:rPr>
              <a:t> Term </a:t>
            </a:r>
            <a:r>
              <a:rPr lang="en-GB" altLang="en-US" sz="2400" b="1">
                <a:solidFill>
                  <a:srgbClr val="002060"/>
                </a:solidFill>
                <a:latin typeface="Bahnschrift SemiBold Condensed"/>
                <a:ea typeface="Times New Roman" panose="02020603050405020304" pitchFamily="18" charset="0"/>
                <a:cs typeface="Arial"/>
              </a:rPr>
              <a:t>2026</a:t>
            </a:r>
            <a:endParaRPr lang="en-GB" altLang="en-US" sz="2400" b="1" i="0" u="none" strike="noStrike" cap="none" normalizeH="0" baseline="0">
              <a:ln>
                <a:noFill/>
              </a:ln>
              <a:solidFill>
                <a:srgbClr val="002060"/>
              </a:solidFill>
              <a:effectLst/>
              <a:latin typeface="Bahnschrift SemiBold Condensed" panose="020B0502040204020203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24623" y="1364475"/>
            <a:ext cx="32956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>
                <a:latin typeface="Arial" panose="020B0604020202020204" pitchFamily="34" charset="0"/>
                <a:cs typeface="Arial" panose="020B0604020202020204" pitchFamily="34" charset="0"/>
              </a:rPr>
              <a:t>Please find below information about what your child will be learning this term.</a:t>
            </a:r>
          </a:p>
          <a:p>
            <a:pPr algn="ctr"/>
            <a:r>
              <a:rPr lang="en-GB" sz="1200">
                <a:latin typeface="Arial" panose="020B0604020202020204" pitchFamily="34" charset="0"/>
                <a:cs typeface="Arial" panose="020B0604020202020204" pitchFamily="34" charset="0"/>
              </a:rPr>
              <a:t>If you would like more information speak to your child’s teacher.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8111" y="2315976"/>
            <a:ext cx="3595421" cy="22467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200" b="1" u="sng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Literacy</a:t>
            </a:r>
          </a:p>
          <a:p>
            <a:r>
              <a:rPr lang="en-GB" sz="900" b="1">
                <a:latin typeface="Arial" panose="020B0604020202020204" pitchFamily="34" charset="0"/>
                <a:cs typeface="Arial" panose="020B0604020202020204" pitchFamily="34" charset="0"/>
              </a:rPr>
              <a:t>Key Texts to Study:</a:t>
            </a:r>
          </a:p>
          <a:p>
            <a:r>
              <a:rPr lang="en-US" sz="900">
                <a:latin typeface="Arial"/>
                <a:cs typeface="Arial"/>
              </a:rPr>
              <a:t>Wisp -  Zana Fraillon – Fiction Picture book</a:t>
            </a:r>
          </a:p>
          <a:p>
            <a:r>
              <a:rPr lang="en-US" sz="900">
                <a:latin typeface="Arial"/>
                <a:cs typeface="Arial"/>
              </a:rPr>
              <a:t>Planetarium – Raman Prinja – Non-Fiction</a:t>
            </a:r>
          </a:p>
          <a:p>
            <a:r>
              <a:rPr lang="en-US" sz="900">
                <a:latin typeface="Arial" panose="020B0604020202020204" pitchFamily="34" charset="0"/>
                <a:cs typeface="Arial" panose="020B0604020202020204" pitchFamily="34" charset="0"/>
              </a:rPr>
              <a:t>Night of the Gargoyles – Eve Bunting – Mythological Fiction</a:t>
            </a:r>
          </a:p>
          <a:p>
            <a:r>
              <a:rPr lang="en-US" sz="900">
                <a:latin typeface="Arial" panose="020B0604020202020204" pitchFamily="34" charset="0"/>
                <a:cs typeface="Arial" panose="020B0604020202020204" pitchFamily="34" charset="0"/>
              </a:rPr>
              <a:t>A Christmas Carol – Charles Dickens – Classic Fiction</a:t>
            </a:r>
          </a:p>
          <a:p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100" b="1" u="sng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Guided Reading</a:t>
            </a:r>
            <a:endParaRPr lang="en-GB" sz="11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900">
                <a:latin typeface="Arial" panose="020B0604020202020204" pitchFamily="34" charset="0"/>
                <a:cs typeface="Arial" panose="020B0604020202020204" pitchFamily="34" charset="0"/>
              </a:rPr>
              <a:t>Each week we will be reading a range of quality texts including: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>
                <a:latin typeface="Arial" panose="020B0604020202020204" pitchFamily="34" charset="0"/>
                <a:cs typeface="Arial" panose="020B0604020202020204" pitchFamily="34" charset="0"/>
              </a:rPr>
              <a:t>Poems: Question and answer, elegy, narrative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>
                <a:latin typeface="Arial"/>
                <a:cs typeface="Arial"/>
              </a:rPr>
              <a:t>Fiction: Historical fiction, dystopian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>
                <a:latin typeface="Arial" panose="020B0604020202020204" pitchFamily="34" charset="0"/>
                <a:cs typeface="Arial" panose="020B0604020202020204" pitchFamily="34" charset="0"/>
              </a:rPr>
              <a:t>Non fiction: Non-chronological report, reference</a:t>
            </a:r>
          </a:p>
          <a:p>
            <a:r>
              <a:rPr lang="en-GB" sz="900">
                <a:latin typeface="Arial" panose="020B0604020202020204" pitchFamily="34" charset="0"/>
                <a:cs typeface="Arial" panose="020B0604020202020204" pitchFamily="34" charset="0"/>
              </a:rPr>
              <a:t>*Text titles can be obtained from the class teacher.</a:t>
            </a:r>
          </a:p>
          <a:p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345894" y="6697635"/>
            <a:ext cx="2361446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History/ Geography</a:t>
            </a: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900" b="1" dirty="0">
                <a:latin typeface="Arial" panose="020B0604020202020204" pitchFamily="34" charset="0"/>
                <a:cs typeface="Arial" panose="020B0604020202020204" pitchFamily="34" charset="0"/>
              </a:rPr>
              <a:t>Topic: The Ancient Maya</a:t>
            </a: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GB" sz="900" b="1" dirty="0">
                <a:latin typeface="Arial" panose="020B0604020202020204" pitchFamily="34" charset="0"/>
                <a:cs typeface="Arial" panose="020B0604020202020204" pitchFamily="34" charset="0"/>
              </a:rPr>
              <a:t>Key Knowledge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 – Who were they and why did their civilisation decline.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GB" sz="900" b="1" dirty="0">
                <a:latin typeface="Arial" panose="020B0604020202020204" pitchFamily="34" charset="0"/>
                <a:cs typeface="Arial" panose="020B0604020202020204" pitchFamily="34" charset="0"/>
              </a:rPr>
              <a:t>Key Historical Enquiry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 – Similarities and differences between the Maya and Egyptian civilisations. </a:t>
            </a:r>
          </a:p>
          <a:p>
            <a:r>
              <a:rPr lang="en-GB" sz="900" b="1" dirty="0">
                <a:latin typeface="Arial" panose="020B0604020202020204" pitchFamily="34" charset="0"/>
                <a:cs typeface="Arial" panose="020B0604020202020204" pitchFamily="34" charset="0"/>
              </a:rPr>
              <a:t>Topic: Mexico</a:t>
            </a: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b="1" dirty="0">
                <a:latin typeface="Arial" panose="020B0604020202020204" pitchFamily="34" charset="0"/>
                <a:cs typeface="Arial" panose="020B0604020202020204" pitchFamily="34" charset="0"/>
              </a:rPr>
              <a:t>Key Knowledge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 –. </a:t>
            </a:r>
            <a:r>
              <a:rPr lang="en-GB" sz="900" i="1" dirty="0">
                <a:latin typeface="Arial" panose="020B0604020202020204" pitchFamily="34" charset="0"/>
                <a:cs typeface="Arial" panose="020B0604020202020204" pitchFamily="34" charset="0"/>
              </a:rPr>
              <a:t>Physical and Human features of Mexico</a:t>
            </a: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b="1" dirty="0">
                <a:latin typeface="Arial" panose="020B0604020202020204" pitchFamily="34" charset="0"/>
                <a:cs typeface="Arial" panose="020B0604020202020204" pitchFamily="34" charset="0"/>
              </a:rPr>
              <a:t>Key Geographical Enquiry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GB" sz="900" i="1" dirty="0">
                <a:latin typeface="Arial" panose="020B0604020202020204" pitchFamily="34" charset="0"/>
                <a:cs typeface="Arial" panose="020B0604020202020204" pitchFamily="34" charset="0"/>
              </a:rPr>
              <a:t>What questions would you ask an indigenous person about how their life has changed as the country has developed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9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19413" y="4432145"/>
            <a:ext cx="273566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u="sng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Science</a:t>
            </a:r>
          </a:p>
          <a:p>
            <a:r>
              <a:rPr lang="en-GB" sz="900" b="1">
                <a:latin typeface="Arial" panose="020B0604020202020204" pitchFamily="34" charset="0"/>
                <a:cs typeface="Arial" panose="020B0604020202020204" pitchFamily="34" charset="0"/>
              </a:rPr>
              <a:t>Classifying big and small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>
                <a:latin typeface="Arial" panose="020B0604020202020204" pitchFamily="34" charset="0"/>
                <a:cs typeface="Arial" panose="020B0604020202020204" pitchFamily="34" charset="0"/>
              </a:rPr>
              <a:t>how vertebrates, invertebrates, plants and micro-organisms are grouped using shared characteristics.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>
                <a:latin typeface="Arial" panose="020B0604020202020204" pitchFamily="34" charset="0"/>
                <a:cs typeface="Arial" panose="020B0604020202020204" pitchFamily="34" charset="0"/>
              </a:rPr>
              <a:t>how Carl Linnaeus developed the Linnaean and binomial systems for classifying and naming living things</a:t>
            </a:r>
            <a:endParaRPr lang="en-GB" sz="9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900" b="1">
                <a:latin typeface="Arial" panose="020B0604020202020204" pitchFamily="34" charset="0"/>
                <a:cs typeface="Arial" panose="020B0604020202020204" pitchFamily="34" charset="0"/>
              </a:rPr>
              <a:t>Light and reflection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>
                <a:latin typeface="Arial" panose="020B0604020202020204" pitchFamily="34" charset="0"/>
                <a:cs typeface="Arial" panose="020B0604020202020204" pitchFamily="34" charset="0"/>
              </a:rPr>
              <a:t>explore how our eyes allow us to see and how mirrors can be used in a variety of ways.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>
                <a:latin typeface="Arial" panose="020B0604020202020204" pitchFamily="34" charset="0"/>
                <a:cs typeface="Arial" panose="020B0604020202020204" pitchFamily="34" charset="0"/>
              </a:rPr>
              <a:t>investigate factors affecting the size of shadows and the laws of reflection. </a:t>
            </a:r>
            <a:endParaRPr lang="en-GB" sz="900" b="1" u="sng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6219" y="6562196"/>
            <a:ext cx="2317562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u="sng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Art/ Design</a:t>
            </a:r>
          </a:p>
          <a:p>
            <a:r>
              <a:rPr lang="en-US" sz="900" b="1">
                <a:latin typeface="Arial" panose="020B0604020202020204" pitchFamily="34" charset="0"/>
                <a:cs typeface="Arial" panose="020B0604020202020204" pitchFamily="34" charset="0"/>
              </a:rPr>
              <a:t>Key artist</a:t>
            </a:r>
            <a:r>
              <a:rPr lang="en-US" sz="900">
                <a:latin typeface="Arial" panose="020B0604020202020204" pitchFamily="34" charset="0"/>
                <a:cs typeface="Arial" panose="020B0604020202020204" pitchFamily="34" charset="0"/>
              </a:rPr>
              <a:t>: Frida Kahlo</a:t>
            </a:r>
          </a:p>
          <a:p>
            <a:r>
              <a:rPr lang="en-US" sz="900" b="1">
                <a:latin typeface="Arial" panose="020B0604020202020204" pitchFamily="34" charset="0"/>
                <a:cs typeface="Arial" panose="020B0604020202020204" pitchFamily="34" charset="0"/>
              </a:rPr>
              <a:t>Key skills</a:t>
            </a:r>
            <a:r>
              <a:rPr lang="en-US" sz="90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GB" sz="900">
                <a:latin typeface="Arial" panose="020B0604020202020204" pitchFamily="34" charset="0"/>
                <a:cs typeface="Arial" panose="020B0604020202020204" pitchFamily="34" charset="0"/>
              </a:rPr>
              <a:t>Self-portraits selecting significant objects to tell the viewer more about ourselves</a:t>
            </a:r>
          </a:p>
          <a:p>
            <a:r>
              <a:rPr lang="en-GB" sz="900">
                <a:latin typeface="Arial" panose="020B0604020202020204" pitchFamily="34" charset="0"/>
                <a:cs typeface="Arial" panose="020B0604020202020204" pitchFamily="34" charset="0"/>
              </a:rPr>
              <a:t>Capturing a likeness through careful observation</a:t>
            </a:r>
            <a:endParaRPr lang="en-GB" sz="900" b="1" u="sng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900" b="1" u="sng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DT: Structures – Playgrounds</a:t>
            </a:r>
          </a:p>
          <a:p>
            <a:r>
              <a:rPr lang="en-US" sz="900">
                <a:latin typeface="Arial" panose="020B0604020202020204" pitchFamily="34" charset="0"/>
                <a:cs typeface="Arial" panose="020B0604020202020204" pitchFamily="34" charset="0"/>
              </a:rPr>
              <a:t>Research existing playground equipment and their different forms, before designing and developing a range of apparatus to meet a list of specified design criteria.</a:t>
            </a:r>
            <a:endParaRPr lang="en-GB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815117" y="6824797"/>
            <a:ext cx="2042883" cy="14619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200" b="1" u="sng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</a:t>
            </a:r>
            <a:endParaRPr lang="en-US" sz="9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100" b="1" u="sng">
                <a:latin typeface="Arial" panose="020B0604020202020204" pitchFamily="34" charset="0"/>
                <a:cs typeface="Arial" panose="020B0604020202020204" pitchFamily="34" charset="0"/>
              </a:rPr>
              <a:t>GetSet4PE</a:t>
            </a:r>
          </a:p>
          <a:p>
            <a:r>
              <a:rPr lang="en-GB" sz="1100" b="1">
                <a:latin typeface="Arial" panose="020B0604020202020204" pitchFamily="34" charset="0"/>
                <a:cs typeface="Arial" panose="020B0604020202020204" pitchFamily="34" charset="0"/>
              </a:rPr>
              <a:t>Dodgeball – </a:t>
            </a:r>
            <a:r>
              <a:rPr lang="en-GB" sz="1100">
                <a:latin typeface="Arial" panose="020B0604020202020204" pitchFamily="34" charset="0"/>
                <a:cs typeface="Arial" panose="020B0604020202020204" pitchFamily="34" charset="0"/>
              </a:rPr>
              <a:t>developing throw, catch, dodge, block</a:t>
            </a:r>
          </a:p>
          <a:p>
            <a:r>
              <a:rPr lang="en-GB" sz="1100" b="1">
                <a:latin typeface="Arial" panose="020B0604020202020204" pitchFamily="34" charset="0"/>
                <a:cs typeface="Arial" panose="020B0604020202020204" pitchFamily="34" charset="0"/>
              </a:rPr>
              <a:t>Fitness – </a:t>
            </a:r>
            <a:r>
              <a:rPr lang="en-GB" sz="1100">
                <a:latin typeface="Arial" panose="020B0604020202020204" pitchFamily="34" charset="0"/>
                <a:cs typeface="Arial" panose="020B0604020202020204" pitchFamily="34" charset="0"/>
              </a:rPr>
              <a:t>developing </a:t>
            </a:r>
            <a:r>
              <a:rPr lang="en-US" sz="1100">
                <a:latin typeface="Arial" panose="020B0604020202020204" pitchFamily="34" charset="0"/>
                <a:cs typeface="Arial" panose="020B0604020202020204" pitchFamily="34" charset="0"/>
              </a:rPr>
              <a:t>agility, balance, co-ordination, speed, stamina, strength</a:t>
            </a:r>
          </a:p>
          <a:p>
            <a:endParaRPr lang="en-US" sz="11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4800437" y="8292156"/>
            <a:ext cx="1919667" cy="1489584"/>
          </a:xfrm>
          <a:prstGeom prst="roundRect">
            <a:avLst/>
          </a:prstGeom>
          <a:solidFill>
            <a:schemeClr val="bg1">
              <a:alpha val="72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809205" y="8292042"/>
            <a:ext cx="1982802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Computing</a:t>
            </a:r>
          </a:p>
          <a:p>
            <a:r>
              <a:rPr lang="en-GB" sz="900" b="1" dirty="0">
                <a:latin typeface="Arial" panose="020B0604020202020204" pitchFamily="34" charset="0"/>
                <a:cs typeface="Arial" panose="020B0604020202020204" pitchFamily="34" charset="0"/>
              </a:rPr>
              <a:t>Programming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4-quadrent co-ordinates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Variables and conditions in games</a:t>
            </a:r>
          </a:p>
          <a:p>
            <a:r>
              <a:rPr lang="en-GB" sz="900" b="1" dirty="0">
                <a:latin typeface="Arial" panose="020B0604020202020204" pitchFamily="34" charset="0"/>
                <a:cs typeface="Arial" panose="020B0604020202020204" pitchFamily="34" charset="0"/>
              </a:rPr>
              <a:t>Systems and Networks</a:t>
            </a: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Larger networks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Network security</a:t>
            </a:r>
          </a:p>
          <a:p>
            <a:r>
              <a:rPr lang="en-GB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eSafety</a:t>
            </a:r>
            <a:endParaRPr lang="en-GB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Life online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65055" y="2456026"/>
            <a:ext cx="25781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u="sng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Maths</a:t>
            </a:r>
          </a:p>
          <a:p>
            <a:r>
              <a:rPr lang="en-GB" sz="900" b="1">
                <a:latin typeface="Arial" panose="020B0604020202020204" pitchFamily="34" charset="0"/>
                <a:cs typeface="Arial" panose="020B0604020202020204" pitchFamily="34" charset="0"/>
              </a:rPr>
              <a:t>White Rose Maths: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>
                <a:latin typeface="Arial" panose="020B0604020202020204" pitchFamily="34" charset="0"/>
                <a:cs typeface="Arial" panose="020B0604020202020204" pitchFamily="34" charset="0"/>
              </a:rPr>
              <a:t>Place value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>
                <a:latin typeface="Arial" panose="020B0604020202020204" pitchFamily="34" charset="0"/>
                <a:cs typeface="Arial" panose="020B0604020202020204" pitchFamily="34" charset="0"/>
              </a:rPr>
              <a:t>Addition, subtraction, multiplication and division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>
                <a:latin typeface="Arial" panose="020B0604020202020204" pitchFamily="34" charset="0"/>
                <a:cs typeface="Arial" panose="020B0604020202020204" pitchFamily="34" charset="0"/>
              </a:rPr>
              <a:t>Fractions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>
                <a:latin typeface="Arial" panose="020B0604020202020204" pitchFamily="34" charset="0"/>
                <a:cs typeface="Arial" panose="020B0604020202020204" pitchFamily="34" charset="0"/>
              </a:rPr>
              <a:t>Converting units of measure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900" b="1">
                <a:latin typeface="Arial" panose="020B0604020202020204" pitchFamily="34" charset="0"/>
                <a:cs typeface="Arial" panose="020B0604020202020204" pitchFamily="34" charset="0"/>
              </a:rPr>
              <a:t>Arithmetic: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>
                <a:latin typeface="Arial" panose="020B0604020202020204" pitchFamily="34" charset="0"/>
                <a:cs typeface="Arial" panose="020B0604020202020204" pitchFamily="34" charset="0"/>
              </a:rPr>
              <a:t>Times tables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>
                <a:latin typeface="Arial" panose="020B0604020202020204" pitchFamily="34" charset="0"/>
                <a:cs typeface="Arial" panose="020B0604020202020204" pitchFamily="34" charset="0"/>
              </a:rPr>
              <a:t>Fluency in four operations</a:t>
            </a:r>
          </a:p>
          <a:p>
            <a:endParaRPr lang="en-GB" sz="1200" b="1" u="sng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396" y="195253"/>
            <a:ext cx="2019440" cy="2060654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139" y="1392218"/>
            <a:ext cx="1342002" cy="890979"/>
          </a:xfrm>
          <a:prstGeom prst="rect">
            <a:avLst/>
          </a:prstGeom>
        </p:spPr>
      </p:pic>
      <p:sp>
        <p:nvSpPr>
          <p:cNvPr id="42" name="Rounded Rectangle 41"/>
          <p:cNvSpPr/>
          <p:nvPr/>
        </p:nvSpPr>
        <p:spPr>
          <a:xfrm>
            <a:off x="35187" y="8422004"/>
            <a:ext cx="2237588" cy="1439018"/>
          </a:xfrm>
          <a:prstGeom prst="roundRect">
            <a:avLst/>
          </a:prstGeom>
          <a:solidFill>
            <a:schemeClr val="bg1">
              <a:alpha val="84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6218" y="8405183"/>
            <a:ext cx="2227977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u="sng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Music</a:t>
            </a:r>
          </a:p>
          <a:p>
            <a:r>
              <a:rPr lang="en-US" sz="900" b="1">
                <a:latin typeface="Arial" panose="020B0604020202020204" pitchFamily="34" charset="0"/>
                <a:cs typeface="Arial" panose="020B0604020202020204" pitchFamily="34" charset="0"/>
              </a:rPr>
              <a:t>Dynamics, pitch and tempo (Theme: Fingal's Cave) </a:t>
            </a:r>
          </a:p>
          <a:p>
            <a:r>
              <a:rPr lang="en-US" sz="900">
                <a:latin typeface="Arial" panose="020B0604020202020204" pitchFamily="34" charset="0"/>
                <a:cs typeface="Arial" panose="020B0604020202020204" pitchFamily="34" charset="0"/>
              </a:rPr>
              <a:t>Appraising the work of Mendelssohn and further developing the skills of improvisation and composition. </a:t>
            </a:r>
            <a:r>
              <a:rPr lang="en-GB" sz="9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GB" sz="900" b="1">
                <a:latin typeface="Arial" panose="020B0604020202020204" pitchFamily="34" charset="0"/>
                <a:cs typeface="Arial" panose="020B0604020202020204" pitchFamily="34" charset="0"/>
              </a:rPr>
              <a:t>Songs of WW2</a:t>
            </a:r>
          </a:p>
          <a:p>
            <a:r>
              <a:rPr lang="en-US" sz="900">
                <a:latin typeface="Arial" panose="020B0604020202020204" pitchFamily="34" charset="0"/>
                <a:cs typeface="Arial" panose="020B0604020202020204" pitchFamily="34" charset="0"/>
              </a:rPr>
              <a:t>Developing greater accuracy in pitch and control. Identifying pitches within an octave when singing.</a:t>
            </a:r>
            <a:endParaRPr lang="en-GB" sz="9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9704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97c5e1b-f9ba-44c3-a503-67c3f4189faa" xsi:nil="true"/>
    <lcf76f155ced4ddcb4097134ff3c332f xmlns="709ed1fa-3339-4f95-bcf4-406cd817ec1e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32050D00CFE584BB9C575F16D585184" ma:contentTypeVersion="13" ma:contentTypeDescription="Create a new document." ma:contentTypeScope="" ma:versionID="8174b6cd6a34bdc84499a55f82dfa293">
  <xsd:schema xmlns:xsd="http://www.w3.org/2001/XMLSchema" xmlns:xs="http://www.w3.org/2001/XMLSchema" xmlns:p="http://schemas.microsoft.com/office/2006/metadata/properties" xmlns:ns2="709ed1fa-3339-4f95-bcf4-406cd817ec1e" xmlns:ns3="297c5e1b-f9ba-44c3-a503-67c3f4189faa" targetNamespace="http://schemas.microsoft.com/office/2006/metadata/properties" ma:root="true" ma:fieldsID="893b50b74d9067f5812646c8f54bccca" ns2:_="" ns3:_="">
    <xsd:import namespace="709ed1fa-3339-4f95-bcf4-406cd817ec1e"/>
    <xsd:import namespace="297c5e1b-f9ba-44c3-a503-67c3f4189f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9ed1fa-3339-4f95-bcf4-406cd817ec1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d190b30-a8c1-42ee-ae51-a144fdb6f13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7c5e1b-f9ba-44c3-a503-67c3f4189fa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5ce534f1-fca1-4c35-a8a1-9ff1ec11c1fc}" ma:internalName="TaxCatchAll" ma:showField="CatchAllData" ma:web="297c5e1b-f9ba-44c3-a503-67c3f4189f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785EFE7-595D-44AE-89E6-65A1F75EEC82}">
  <ds:schemaRefs>
    <ds:schemaRef ds:uri="297c5e1b-f9ba-44c3-a503-67c3f4189faa"/>
    <ds:schemaRef ds:uri="709ed1fa-3339-4f95-bcf4-406cd817ec1e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2A56A6B-9AB1-49CA-BC55-04D368C06F4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E1D955-79D1-4363-90C5-AB456DA944C2}">
  <ds:schemaRefs>
    <ds:schemaRef ds:uri="297c5e1b-f9ba-44c3-a503-67c3f4189faa"/>
    <ds:schemaRef ds:uri="709ed1fa-3339-4f95-bcf4-406cd817ec1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575</Words>
  <Application>Microsoft Office PowerPoint</Application>
  <PresentationFormat>A4 Paper (210x297 mm)</PresentationFormat>
  <Paragraphs>77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Bahnschrift SemiBold Condensed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Alyssa Mercerr</dc:creator>
  <cp:lastModifiedBy>Ms Preece</cp:lastModifiedBy>
  <cp:revision>1</cp:revision>
  <cp:lastPrinted>2021-09-30T07:23:38Z</cp:lastPrinted>
  <dcterms:created xsi:type="dcterms:W3CDTF">2021-02-11T12:28:53Z</dcterms:created>
  <dcterms:modified xsi:type="dcterms:W3CDTF">2026-09-03T07:34:58Z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0x010100832050D00CFE584BB9C575F16D585184</vt:lpwstr>
  </property>
  <property fmtid="{D5CDD505-2E9C-101B-9397-08002B2CF9AE}" pid="3" name="MediaServiceImageTags">
    <vt:lpwstr/>
  </property>
</Properties>
</file>