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81" d="100"/>
          <a:sy n="81" d="100"/>
        </p:scale>
        <p:origin x="30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69574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176066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01557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212424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0543EC-9ED2-4432-9FC8-8FE0C49EF06C}" type="datetimeFigureOut">
              <a:rPr lang="en-GB" smtClean="0"/>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328709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0543EC-9ED2-4432-9FC8-8FE0C49EF06C}"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1731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0543EC-9ED2-4432-9FC8-8FE0C49EF06C}" type="datetimeFigureOut">
              <a:rPr lang="en-GB" smtClean="0"/>
              <a:t>29/02/2024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92721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0543EC-9ED2-4432-9FC8-8FE0C49EF06C}" type="datetimeFigureOut">
              <a:rPr lang="en-GB" smtClean="0"/>
              <a:t>29/02/2024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2543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543EC-9ED2-4432-9FC8-8FE0C49EF06C}" type="datetimeFigureOut">
              <a:rPr lang="en-GB" smtClean="0"/>
              <a:t>29/02/2024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518195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0543EC-9ED2-4432-9FC8-8FE0C49EF06C}"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3002612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0543EC-9ED2-4432-9FC8-8FE0C49EF06C}" type="datetimeFigureOut">
              <a:rPr lang="en-GB" smtClean="0"/>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1982903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B0543EC-9ED2-4432-9FC8-8FE0C49EF06C}" type="datetimeFigureOut">
              <a:rPr lang="en-GB" smtClean="0"/>
              <a:t>29/02/2024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24F4586-5783-4AF0-ACEF-9728F445FDCA}" type="slidenum">
              <a:rPr lang="en-GB" smtClean="0"/>
              <a:t>‹#›</a:t>
            </a:fld>
            <a:endParaRPr lang="en-GB"/>
          </a:p>
        </p:txBody>
      </p:sp>
    </p:spTree>
    <p:extLst>
      <p:ext uri="{BB962C8B-B14F-4D97-AF65-F5344CB8AC3E}">
        <p14:creationId xmlns:p14="http://schemas.microsoft.com/office/powerpoint/2010/main" val="16907281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Image result for cross png 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69930" y="4533459"/>
            <a:ext cx="661606" cy="918173"/>
          </a:xfrm>
          <a:prstGeom prst="rect">
            <a:avLst/>
          </a:prstGeom>
          <a:noFill/>
          <a:effectLst>
            <a:outerShdw blurRad="177800" dist="50800" dir="5400000" algn="ctr" rotWithShape="0">
              <a:schemeClr val="tx2">
                <a:lumMod val="20000"/>
                <a:lumOff val="80000"/>
                <a:alpha val="0"/>
              </a:schemeClr>
            </a:outerShdw>
          </a:effectLst>
          <a:extLst>
            <a:ext uri="{909E8E84-426E-40DD-AFC4-6F175D3DCCD1}">
              <a14:hiddenFill xmlns:a14="http://schemas.microsoft.com/office/drawing/2010/main">
                <a:solidFill>
                  <a:srgbClr val="FFFFFF"/>
                </a:solidFill>
              </a14:hiddenFill>
            </a:ext>
          </a:extLst>
        </p:spPr>
      </p:pic>
      <p:sp>
        <p:nvSpPr>
          <p:cNvPr id="39" name="Rounded Rectangle 38"/>
          <p:cNvSpPr/>
          <p:nvPr/>
        </p:nvSpPr>
        <p:spPr>
          <a:xfrm>
            <a:off x="158212" y="3879054"/>
            <a:ext cx="3889665" cy="2630577"/>
          </a:xfrm>
          <a:prstGeom prst="roundRect">
            <a:avLst/>
          </a:prstGeom>
          <a:solidFill>
            <a:schemeClr val="bg1">
              <a:alpha val="59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0738" y="8827079"/>
            <a:ext cx="742429" cy="624247"/>
          </a:xfrm>
          <a:prstGeom prst="rect">
            <a:avLst/>
          </a:prstGeom>
        </p:spPr>
      </p:pic>
      <p:pic>
        <p:nvPicPr>
          <p:cNvPr id="47" name="Picture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14062" y="8847364"/>
            <a:ext cx="854467" cy="820288"/>
          </a:xfrm>
          <a:prstGeom prst="rect">
            <a:avLst/>
          </a:prstGeom>
        </p:spPr>
      </p:pic>
      <p:pic>
        <p:nvPicPr>
          <p:cNvPr id="46" name="Picture 4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0978" y="6787983"/>
            <a:ext cx="1387871" cy="721992"/>
          </a:xfrm>
          <a:prstGeom prst="rect">
            <a:avLst/>
          </a:prstGeom>
        </p:spPr>
      </p:pic>
      <p:sp>
        <p:nvSpPr>
          <p:cNvPr id="37" name="Rounded Rectangle 36"/>
          <p:cNvSpPr/>
          <p:nvPr/>
        </p:nvSpPr>
        <p:spPr>
          <a:xfrm>
            <a:off x="119061" y="2312795"/>
            <a:ext cx="3644471" cy="1495881"/>
          </a:xfrm>
          <a:prstGeom prst="roundRect">
            <a:avLst/>
          </a:prstGeom>
          <a:solidFill>
            <a:schemeClr val="bg1">
              <a:alpha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40" name="Picture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39728" y="3090347"/>
            <a:ext cx="977886" cy="977886"/>
          </a:xfrm>
          <a:prstGeom prst="rect">
            <a:avLst/>
          </a:prstGeom>
        </p:spPr>
      </p:pic>
      <p:sp>
        <p:nvSpPr>
          <p:cNvPr id="15" name="Rounded Rectangle 14"/>
          <p:cNvSpPr/>
          <p:nvPr/>
        </p:nvSpPr>
        <p:spPr>
          <a:xfrm>
            <a:off x="3856519" y="2290887"/>
            <a:ext cx="2920080" cy="1658828"/>
          </a:xfrm>
          <a:prstGeom prst="roundRect">
            <a:avLst/>
          </a:prstGeom>
          <a:solidFill>
            <a:schemeClr val="bg1">
              <a:alpha val="80000"/>
            </a:schemeClr>
          </a:solidFill>
          <a:ln w="19050">
            <a:solidFill>
              <a:schemeClr val="accent1"/>
            </a:solidFill>
          </a:ln>
          <a:effectLst>
            <a:outerShdw blurRad="50800" dist="50800" dir="5400000" algn="ctr" rotWithShape="0">
              <a:schemeClr val="bg1">
                <a:alpha val="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03077" y="4258675"/>
            <a:ext cx="876848" cy="876848"/>
          </a:xfrm>
          <a:prstGeom prst="rect">
            <a:avLst/>
          </a:prstGeom>
        </p:spPr>
      </p:pic>
      <p:sp>
        <p:nvSpPr>
          <p:cNvPr id="38" name="Rounded Rectangle 37"/>
          <p:cNvSpPr/>
          <p:nvPr/>
        </p:nvSpPr>
        <p:spPr>
          <a:xfrm>
            <a:off x="4208913" y="4013882"/>
            <a:ext cx="2563754" cy="2446913"/>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032" name="Picture 8" descr="Image result for football transparen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61408" y="6871278"/>
            <a:ext cx="907819" cy="90781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34212" y="7577302"/>
            <a:ext cx="1829416" cy="1075496"/>
          </a:xfrm>
          <a:prstGeom prst="rect">
            <a:avLst/>
          </a:prstGeom>
        </p:spPr>
      </p:pic>
      <p:sp>
        <p:nvSpPr>
          <p:cNvPr id="32" name="Rounded Rectangle 31"/>
          <p:cNvSpPr/>
          <p:nvPr/>
        </p:nvSpPr>
        <p:spPr>
          <a:xfrm>
            <a:off x="4843448" y="6527036"/>
            <a:ext cx="1919667" cy="1409050"/>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3" name="Rounded Rectangle 42"/>
          <p:cNvSpPr/>
          <p:nvPr/>
        </p:nvSpPr>
        <p:spPr>
          <a:xfrm>
            <a:off x="2674421" y="6568308"/>
            <a:ext cx="2070166" cy="2559565"/>
          </a:xfrm>
          <a:prstGeom prst="roundRect">
            <a:avLst/>
          </a:prstGeom>
          <a:solidFill>
            <a:schemeClr val="bg1">
              <a:alpha val="69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1" name="Rounded Rectangle 40"/>
          <p:cNvSpPr/>
          <p:nvPr/>
        </p:nvSpPr>
        <p:spPr>
          <a:xfrm>
            <a:off x="62102" y="8495302"/>
            <a:ext cx="2552472" cy="1337402"/>
          </a:xfrm>
          <a:prstGeom prst="roundRect">
            <a:avLst/>
          </a:prstGeom>
          <a:solidFill>
            <a:schemeClr val="bg1">
              <a:alpha val="73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1" name="TextBox 30"/>
          <p:cNvSpPr txBox="1"/>
          <p:nvPr/>
        </p:nvSpPr>
        <p:spPr>
          <a:xfrm>
            <a:off x="65100" y="8468407"/>
            <a:ext cx="2686899" cy="1569660"/>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PSHE</a:t>
            </a:r>
            <a:endParaRPr lang="en-GB" sz="900" b="1" u="sng" dirty="0">
              <a:solidFill>
                <a:srgbClr val="002060"/>
              </a:solidFill>
              <a:latin typeface="Arial" panose="020B0604020202020204" pitchFamily="34" charset="0"/>
              <a:cs typeface="Arial" panose="020B0604020202020204" pitchFamily="34" charset="0"/>
            </a:endParaRPr>
          </a:p>
          <a:p>
            <a:r>
              <a:rPr lang="en-GB" sz="900" b="1" dirty="0">
                <a:latin typeface="Arial" panose="020B0604020202020204" pitchFamily="34" charset="0"/>
                <a:cs typeface="Arial" panose="020B0604020202020204" pitchFamily="34" charset="0"/>
              </a:rPr>
              <a:t>Belonging to a community</a:t>
            </a:r>
          </a:p>
          <a:p>
            <a:r>
              <a:rPr lang="en-GB" sz="900" dirty="0">
                <a:latin typeface="Arial" panose="020B0604020202020204" pitchFamily="34" charset="0"/>
                <a:cs typeface="Arial" panose="020B0604020202020204" pitchFamily="34" charset="0"/>
              </a:rPr>
              <a:t>Valuing diversity; challenging discrimination and stereotypes</a:t>
            </a:r>
          </a:p>
          <a:p>
            <a:pPr lvl="0"/>
            <a:r>
              <a:rPr lang="en-GB" sz="900" b="1" dirty="0">
                <a:latin typeface="Arial" panose="020B0604020202020204" pitchFamily="34" charset="0"/>
                <a:cs typeface="Arial" panose="020B0604020202020204" pitchFamily="34" charset="0"/>
              </a:rPr>
              <a:t>Media literacy and digital resilience</a:t>
            </a:r>
          </a:p>
          <a:p>
            <a:r>
              <a:rPr lang="en-GB" sz="900" dirty="0">
                <a:latin typeface="Arial" panose="020B0604020202020204" pitchFamily="34" charset="0"/>
                <a:cs typeface="Arial" panose="020B0604020202020204" pitchFamily="34" charset="0"/>
              </a:rPr>
              <a:t>Evaluating media sources; sharing things online</a:t>
            </a:r>
          </a:p>
          <a:p>
            <a:r>
              <a:rPr lang="en-GB" sz="900" b="1" dirty="0">
                <a:latin typeface="Arial" panose="020B0604020202020204" pitchFamily="34" charset="0"/>
                <a:cs typeface="Arial" panose="020B0604020202020204" pitchFamily="34" charset="0"/>
              </a:rPr>
              <a:t>Money and work</a:t>
            </a:r>
            <a:endParaRPr lang="en-GB" sz="9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Influences and attitudes to money; money and financial risks</a:t>
            </a:r>
          </a:p>
          <a:p>
            <a:endParaRPr lang="en-GB" sz="1200" dirty="0">
              <a:latin typeface="Arial" panose="020B0604020202020204" pitchFamily="34" charset="0"/>
              <a:cs typeface="Arial" panose="020B0604020202020204" pitchFamily="34" charset="0"/>
            </a:endParaRPr>
          </a:p>
        </p:txBody>
      </p:sp>
      <p:sp>
        <p:nvSpPr>
          <p:cNvPr id="16" name="Rounded Rectangle 15"/>
          <p:cNvSpPr/>
          <p:nvPr/>
        </p:nvSpPr>
        <p:spPr>
          <a:xfrm>
            <a:off x="35791" y="6559894"/>
            <a:ext cx="2539064" cy="1854349"/>
          </a:xfrm>
          <a:prstGeom prst="roundRect">
            <a:avLst/>
          </a:prstGeom>
          <a:solidFill>
            <a:schemeClr val="bg1">
              <a:alpha val="7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7" name="Rectangle 6"/>
          <p:cNvSpPr/>
          <p:nvPr/>
        </p:nvSpPr>
        <p:spPr>
          <a:xfrm>
            <a:off x="1924623" y="1306867"/>
            <a:ext cx="3295650" cy="915135"/>
          </a:xfrm>
          <a:prstGeom prst="rect">
            <a:avLst/>
          </a:prstGeom>
          <a:solidFill>
            <a:schemeClr val="bg1"/>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3"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83881" y="74978"/>
            <a:ext cx="1246239" cy="12462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4"/>
          <p:cNvSpPr>
            <a:spLocks noChangeArrowheads="1"/>
          </p:cNvSpPr>
          <p:nvPr/>
        </p:nvSpPr>
        <p:spPr bwMode="auto">
          <a:xfrm>
            <a:off x="1917209" y="343663"/>
            <a:ext cx="302358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Curriculum Overview Year 6</a:t>
            </a:r>
            <a:endParaRPr kumimoji="0" lang="en-GB" altLang="en-US" sz="2400" b="0" i="0" u="none" strike="noStrike" cap="none" normalizeH="0" baseline="0" dirty="0">
              <a:ln>
                <a:noFill/>
              </a:ln>
              <a:solidFill>
                <a:srgbClr val="002060"/>
              </a:solidFill>
              <a:effectLst/>
              <a:latin typeface="Bahnschrift SemiBold Condensed" panose="020B0502040204020203"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400" b="1" dirty="0">
                <a:solidFill>
                  <a:srgbClr val="002060"/>
                </a:solidFill>
                <a:latin typeface="Bahnschrift SemiBold Condensed" panose="020B0502040204020203" pitchFamily="34" charset="0"/>
                <a:ea typeface="Times New Roman" panose="02020603050405020304" pitchFamily="18" charset="0"/>
                <a:cs typeface="Arial" panose="020B0604020202020204" pitchFamily="34" charset="0"/>
              </a:rPr>
              <a:t>Lent</a:t>
            </a:r>
            <a:r>
              <a:rPr kumimoji="0" lang="en-GB" altLang="en-US" sz="2400" b="1" i="0" u="none" strike="noStrike" cap="none" normalizeH="0" baseline="0" dirty="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 Term </a:t>
            </a:r>
            <a:r>
              <a:rPr kumimoji="0" lang="en-GB" altLang="en-US" sz="2400" b="1" i="0" u="none" strike="noStrike" cap="none" normalizeH="0" baseline="0" dirty="0" smtClean="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2024</a:t>
            </a:r>
            <a:endParaRPr kumimoji="0" lang="en-GB" altLang="en-US" sz="2400" b="1" i="0" u="none" strike="noStrike" cap="none" normalizeH="0" baseline="0" dirty="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endParaRPr>
          </a:p>
        </p:txBody>
      </p:sp>
      <p:sp>
        <p:nvSpPr>
          <p:cNvPr id="6" name="TextBox 5"/>
          <p:cNvSpPr txBox="1"/>
          <p:nvPr/>
        </p:nvSpPr>
        <p:spPr>
          <a:xfrm>
            <a:off x="1924623" y="1364475"/>
            <a:ext cx="3295650" cy="830997"/>
          </a:xfrm>
          <a:prstGeom prst="rect">
            <a:avLst/>
          </a:prstGeom>
          <a:noFill/>
        </p:spPr>
        <p:txBody>
          <a:bodyPr wrap="square" rtlCol="0">
            <a:spAutoFit/>
          </a:bodyPr>
          <a:lstStyle/>
          <a:p>
            <a:pPr algn="ctr"/>
            <a:r>
              <a:rPr lang="en-GB" sz="1200" dirty="0">
                <a:latin typeface="Arial" panose="020B0604020202020204" pitchFamily="34" charset="0"/>
                <a:cs typeface="Arial" panose="020B0604020202020204" pitchFamily="34" charset="0"/>
              </a:rPr>
              <a:t>Please find below information about what your child will be learning this term.</a:t>
            </a:r>
          </a:p>
          <a:p>
            <a:pPr algn="ctr"/>
            <a:r>
              <a:rPr lang="en-GB" sz="1200" dirty="0">
                <a:latin typeface="Arial" panose="020B0604020202020204" pitchFamily="34" charset="0"/>
                <a:cs typeface="Arial" panose="020B0604020202020204" pitchFamily="34" charset="0"/>
              </a:rPr>
              <a:t>If you would like more information speak to your child’s teacher.</a:t>
            </a:r>
          </a:p>
        </p:txBody>
      </p:sp>
      <p:sp>
        <p:nvSpPr>
          <p:cNvPr id="10" name="TextBox 9"/>
          <p:cNvSpPr txBox="1"/>
          <p:nvPr/>
        </p:nvSpPr>
        <p:spPr>
          <a:xfrm>
            <a:off x="129076" y="2288523"/>
            <a:ext cx="3724346" cy="1523494"/>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Literacy</a:t>
            </a:r>
          </a:p>
          <a:p>
            <a:r>
              <a:rPr lang="en-GB" sz="900" b="1" dirty="0">
                <a:latin typeface="Arial" panose="020B0604020202020204" pitchFamily="34" charset="0"/>
                <a:cs typeface="Arial" panose="020B0604020202020204" pitchFamily="34" charset="0"/>
              </a:rPr>
              <a:t>Key Texts to Study:</a:t>
            </a:r>
          </a:p>
          <a:p>
            <a:r>
              <a:rPr lang="en-GB" sz="900" dirty="0">
                <a:latin typeface="Arial" panose="020B0604020202020204" pitchFamily="34" charset="0"/>
                <a:cs typeface="Arial" panose="020B0604020202020204" pitchFamily="34" charset="0"/>
              </a:rPr>
              <a:t>Titanium – Short film, Science fiction</a:t>
            </a:r>
          </a:p>
          <a:p>
            <a:r>
              <a:rPr lang="en-GB" sz="900" dirty="0">
                <a:latin typeface="Arial" panose="020B0604020202020204" pitchFamily="34" charset="0"/>
                <a:cs typeface="Arial" panose="020B0604020202020204" pitchFamily="34" charset="0"/>
              </a:rPr>
              <a:t>The Night Diary – Historical Fiction</a:t>
            </a:r>
          </a:p>
          <a:p>
            <a:endParaRPr lang="en-GB" sz="900" b="1" dirty="0">
              <a:latin typeface="Arial" panose="020B0604020202020204" pitchFamily="34" charset="0"/>
              <a:cs typeface="Arial" panose="020B0604020202020204" pitchFamily="34" charset="0"/>
            </a:endParaRPr>
          </a:p>
          <a:p>
            <a:r>
              <a:rPr lang="en-GB" sz="900" b="1" dirty="0" smtClean="0">
                <a:latin typeface="Arial" panose="020B0604020202020204" pitchFamily="34" charset="0"/>
                <a:cs typeface="Arial" panose="020B0604020202020204" pitchFamily="34" charset="0"/>
              </a:rPr>
              <a:t>Different Types </a:t>
            </a:r>
            <a:r>
              <a:rPr lang="en-GB" sz="900" b="1" dirty="0">
                <a:latin typeface="Arial" panose="020B0604020202020204" pitchFamily="34" charset="0"/>
                <a:cs typeface="Arial" panose="020B0604020202020204" pitchFamily="34" charset="0"/>
              </a:rPr>
              <a:t>of </a:t>
            </a:r>
            <a:r>
              <a:rPr lang="en-GB" sz="900" b="1" dirty="0" smtClean="0">
                <a:latin typeface="Arial" panose="020B0604020202020204" pitchFamily="34" charset="0"/>
                <a:cs typeface="Arial" panose="020B0604020202020204" pitchFamily="34" charset="0"/>
              </a:rPr>
              <a:t>writing</a:t>
            </a:r>
          </a:p>
          <a:p>
            <a:r>
              <a:rPr lang="en-GB" sz="900" dirty="0">
                <a:latin typeface="Arial" panose="020B0604020202020204" pitchFamily="34" charset="0"/>
                <a:cs typeface="Arial" panose="020B0604020202020204" pitchFamily="34" charset="0"/>
              </a:rPr>
              <a:t>Narrative – Science Fiction</a:t>
            </a:r>
          </a:p>
          <a:p>
            <a:r>
              <a:rPr lang="en-GB" sz="900" dirty="0">
                <a:latin typeface="Arial" panose="020B0604020202020204" pitchFamily="34" charset="0"/>
                <a:cs typeface="Arial" panose="020B0604020202020204" pitchFamily="34" charset="0"/>
              </a:rPr>
              <a:t>Narrative – Flash back</a:t>
            </a:r>
          </a:p>
          <a:p>
            <a:r>
              <a:rPr lang="en-GB" sz="900" dirty="0">
                <a:latin typeface="Arial" panose="020B0604020202020204" pitchFamily="34" charset="0"/>
                <a:cs typeface="Arial" panose="020B0604020202020204" pitchFamily="34" charset="0"/>
              </a:rPr>
              <a:t>Non-fiction – Information text about mountains (Geography link)</a:t>
            </a:r>
          </a:p>
          <a:p>
            <a:endParaRPr lang="en-GB" sz="900" b="1" dirty="0">
              <a:latin typeface="Arial" panose="020B0604020202020204" pitchFamily="34" charset="0"/>
              <a:cs typeface="Arial" panose="020B0604020202020204" pitchFamily="34" charset="0"/>
            </a:endParaRPr>
          </a:p>
        </p:txBody>
      </p:sp>
      <p:sp>
        <p:nvSpPr>
          <p:cNvPr id="21" name="TextBox 20"/>
          <p:cNvSpPr txBox="1"/>
          <p:nvPr/>
        </p:nvSpPr>
        <p:spPr>
          <a:xfrm>
            <a:off x="2747359" y="6539698"/>
            <a:ext cx="2135003" cy="3046988"/>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History/ Geography</a:t>
            </a:r>
          </a:p>
          <a:p>
            <a:r>
              <a:rPr lang="en-GB" sz="900" b="1" dirty="0"/>
              <a:t>Kings and Queens of England</a:t>
            </a:r>
            <a:r>
              <a:rPr lang="en-GB" sz="900" dirty="0"/>
              <a:t> </a:t>
            </a:r>
          </a:p>
          <a:p>
            <a:r>
              <a:rPr lang="en-GB" sz="900" dirty="0"/>
              <a:t> </a:t>
            </a:r>
            <a:r>
              <a:rPr lang="en-GB" sz="900" b="1" dirty="0"/>
              <a:t>Key focus Knowledge </a:t>
            </a:r>
            <a:r>
              <a:rPr lang="en-GB" sz="900" dirty="0"/>
              <a:t>– the changing power of the monarchy</a:t>
            </a:r>
          </a:p>
          <a:p>
            <a:r>
              <a:rPr lang="en-GB" sz="900" dirty="0"/>
              <a:t> </a:t>
            </a:r>
            <a:r>
              <a:rPr lang="en-GB" sz="900" b="1" dirty="0"/>
              <a:t>Key Focus Historical Enquiry – </a:t>
            </a:r>
            <a:r>
              <a:rPr lang="en-GB" sz="900" dirty="0"/>
              <a:t>family trees – who is related to who and when and why did different families rule the country</a:t>
            </a:r>
          </a:p>
          <a:p>
            <a:endParaRPr lang="en-GB" sz="900" dirty="0"/>
          </a:p>
          <a:p>
            <a:r>
              <a:rPr lang="en-GB" sz="900" b="1" dirty="0"/>
              <a:t>Mountains, Earthquakes and volcanoes</a:t>
            </a:r>
            <a:r>
              <a:rPr lang="en-GB" sz="900" dirty="0"/>
              <a:t> </a:t>
            </a:r>
            <a:r>
              <a:rPr lang="en-GB" sz="900" b="1" dirty="0"/>
              <a:t>Key Geographical Knowledge</a:t>
            </a:r>
            <a:endParaRPr lang="en-GB" sz="900" dirty="0"/>
          </a:p>
          <a:p>
            <a:r>
              <a:rPr lang="en-GB" sz="900" dirty="0"/>
              <a:t>Plates boundaries and the causes of earthquakes and volcanoes</a:t>
            </a:r>
          </a:p>
          <a:p>
            <a:r>
              <a:rPr lang="en-GB" sz="900" b="1" dirty="0"/>
              <a:t>Key Geographical Enquiry</a:t>
            </a:r>
            <a:endParaRPr lang="en-GB" sz="900" dirty="0"/>
          </a:p>
          <a:p>
            <a:r>
              <a:rPr lang="en-GB" sz="900" dirty="0"/>
              <a:t>Map the ring of fire</a:t>
            </a:r>
          </a:p>
          <a:p>
            <a:r>
              <a:rPr lang="en-GB" sz="900" dirty="0"/>
              <a:t>Identify the major mountain ranges around the world in relation to plate boundaries</a:t>
            </a:r>
          </a:p>
          <a:p>
            <a:r>
              <a:rPr lang="en-GB" sz="900" dirty="0"/>
              <a:t> </a:t>
            </a:r>
          </a:p>
          <a:p>
            <a:endParaRPr lang="en-GB" sz="900" dirty="0"/>
          </a:p>
          <a:p>
            <a:endParaRPr lang="en-GB" sz="900" dirty="0">
              <a:latin typeface="Arial" panose="020B0604020202020204" pitchFamily="34" charset="0"/>
              <a:cs typeface="Arial" panose="020B0604020202020204" pitchFamily="34" charset="0"/>
            </a:endParaRPr>
          </a:p>
        </p:txBody>
      </p:sp>
      <p:sp>
        <p:nvSpPr>
          <p:cNvPr id="23" name="TextBox 22"/>
          <p:cNvSpPr txBox="1"/>
          <p:nvPr/>
        </p:nvSpPr>
        <p:spPr>
          <a:xfrm>
            <a:off x="4141197" y="4008393"/>
            <a:ext cx="2570582" cy="2508379"/>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Science</a:t>
            </a:r>
          </a:p>
          <a:p>
            <a:r>
              <a:rPr lang="en-GB" sz="900" b="1" dirty="0">
                <a:latin typeface="Arial" panose="020B0604020202020204" pitchFamily="34" charset="0"/>
                <a:cs typeface="Arial" panose="020B0604020202020204" pitchFamily="34" charset="0"/>
              </a:rPr>
              <a:t>Living things and their habitats</a:t>
            </a:r>
          </a:p>
          <a:p>
            <a:pPr marL="171450" indent="-171450">
              <a:buFont typeface="Arial" panose="020B0604020202020204" pitchFamily="34" charset="0"/>
              <a:buChar char="•"/>
            </a:pPr>
            <a:r>
              <a:rPr lang="en-GB" sz="900" dirty="0">
                <a:latin typeface="Arial" panose="020B0604020202020204" pitchFamily="34" charset="0"/>
                <a:ea typeface="Calibri" panose="020F0502020204030204" pitchFamily="34" charset="0"/>
                <a:cs typeface="Arial" panose="020B0604020202020204" pitchFamily="34" charset="0"/>
              </a:rPr>
              <a:t>Living things - micro-organisms, plants and animals - classified into broad groups – common observable characteristics and similarities/differences</a:t>
            </a:r>
          </a:p>
          <a:p>
            <a:pPr marL="171450" indent="-171450">
              <a:buFont typeface="Arial" panose="020B0604020202020204" pitchFamily="34" charset="0"/>
              <a:buChar char="•"/>
            </a:pPr>
            <a:r>
              <a:rPr lang="en-GB" sz="900" dirty="0">
                <a:latin typeface="Arial" panose="020B0604020202020204" pitchFamily="34" charset="0"/>
                <a:ea typeface="Calibri" panose="020F0502020204030204" pitchFamily="34" charset="0"/>
                <a:cs typeface="Arial" panose="020B0604020202020204" pitchFamily="34" charset="0"/>
              </a:rPr>
              <a:t>Reason for classifying plants and animals based on specific characteristics</a:t>
            </a:r>
          </a:p>
          <a:p>
            <a:r>
              <a:rPr lang="en-GB" sz="900" b="1" dirty="0">
                <a:latin typeface="Arial" panose="020B0604020202020204" pitchFamily="34" charset="0"/>
                <a:cs typeface="Arial" panose="020B0604020202020204" pitchFamily="34" charset="0"/>
              </a:rPr>
              <a:t>Evolution and inheritance</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Living things change over time. Fossils inform us about animals that once inhabited Earth. Living things produce offspring of the same kind, offspring are not identical to parents. Animals and plants are adapted to suit their environment and adaptation may lead to evolution</a:t>
            </a:r>
          </a:p>
          <a:p>
            <a:endParaRPr lang="en-GB" sz="1000" b="1" u="sng" dirty="0" smtClean="0">
              <a:solidFill>
                <a:srgbClr val="002060"/>
              </a:solidFill>
              <a:latin typeface="Arial" panose="020B0604020202020204" pitchFamily="34" charset="0"/>
              <a:cs typeface="Arial" panose="020B0604020202020204" pitchFamily="34" charset="0"/>
            </a:endParaRPr>
          </a:p>
        </p:txBody>
      </p:sp>
      <p:sp>
        <p:nvSpPr>
          <p:cNvPr id="29" name="TextBox 28"/>
          <p:cNvSpPr txBox="1"/>
          <p:nvPr/>
        </p:nvSpPr>
        <p:spPr>
          <a:xfrm>
            <a:off x="123816" y="6523661"/>
            <a:ext cx="2550115" cy="2354491"/>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Art/ Design</a:t>
            </a:r>
          </a:p>
          <a:p>
            <a:r>
              <a:rPr lang="en-GB" sz="900" b="1" dirty="0">
                <a:latin typeface="Arial" panose="020B0604020202020204" pitchFamily="34" charset="0"/>
                <a:cs typeface="Arial" panose="020B0604020202020204" pitchFamily="34" charset="0"/>
              </a:rPr>
              <a:t>Royal Portraiture</a:t>
            </a:r>
            <a:endParaRPr lang="en-GB" sz="900" dirty="0">
              <a:latin typeface="Arial" panose="020B0604020202020204" pitchFamily="34" charset="0"/>
              <a:cs typeface="Arial" panose="020B0604020202020204" pitchFamily="34" charset="0"/>
            </a:endParaRPr>
          </a:p>
          <a:p>
            <a:r>
              <a:rPr lang="en-GB" sz="900" b="1" dirty="0">
                <a:latin typeface="Arial" panose="020B0604020202020204" pitchFamily="34" charset="0"/>
                <a:cs typeface="Arial" panose="020B0604020202020204" pitchFamily="34" charset="0"/>
              </a:rPr>
              <a:t>Key Knowledge:</a:t>
            </a:r>
            <a:endParaRPr lang="en-GB" sz="9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How Royal Portraits have been used to create an image that sends a message about the type of ruler they are.</a:t>
            </a:r>
          </a:p>
          <a:p>
            <a:r>
              <a:rPr lang="en-GB" sz="900" dirty="0">
                <a:latin typeface="Arial" panose="020B0604020202020204" pitchFamily="34" charset="0"/>
                <a:cs typeface="Arial" panose="020B0604020202020204" pitchFamily="34" charset="0"/>
              </a:rPr>
              <a:t>Why official and unofficial portraits may be very different</a:t>
            </a:r>
          </a:p>
          <a:p>
            <a:r>
              <a:rPr lang="en-GB" sz="900" b="1" dirty="0">
                <a:latin typeface="Arial" panose="020B0604020202020204" pitchFamily="34" charset="0"/>
                <a:cs typeface="Arial" panose="020B0604020202020204" pitchFamily="34" charset="0"/>
              </a:rPr>
              <a:t>Key Skills:</a:t>
            </a:r>
            <a:endParaRPr lang="en-GB" sz="9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Observing the style of painter to inform your own work</a:t>
            </a:r>
          </a:p>
          <a:p>
            <a:r>
              <a:rPr lang="en-GB" sz="900" dirty="0">
                <a:latin typeface="Arial" panose="020B0604020202020204" pitchFamily="34" charset="0"/>
                <a:cs typeface="Arial" panose="020B0604020202020204" pitchFamily="34" charset="0"/>
              </a:rPr>
              <a:t>Drawing and painting people using careful observation and proportion</a:t>
            </a:r>
            <a:endParaRPr lang="en-GB" sz="900" b="1" u="sng" dirty="0">
              <a:solidFill>
                <a:srgbClr val="002060"/>
              </a:solidFill>
              <a:latin typeface="Arial" panose="020B0604020202020204" pitchFamily="34" charset="0"/>
              <a:cs typeface="Arial" panose="020B0604020202020204" pitchFamily="34" charset="0"/>
            </a:endParaRPr>
          </a:p>
          <a:p>
            <a:endParaRPr lang="en-GB" sz="900" b="1" u="sng" dirty="0">
              <a:solidFill>
                <a:srgbClr val="002060"/>
              </a:solidFill>
              <a:latin typeface="Arial" panose="020B0604020202020204" pitchFamily="34" charset="0"/>
              <a:cs typeface="Arial" panose="020B0604020202020204" pitchFamily="34" charset="0"/>
            </a:endParaRPr>
          </a:p>
          <a:p>
            <a:endParaRPr lang="en-GB" sz="900" b="1" u="sng" dirty="0">
              <a:solidFill>
                <a:srgbClr val="002060"/>
              </a:solidFill>
              <a:latin typeface="Arial" panose="020B0604020202020204" pitchFamily="34" charset="0"/>
              <a:cs typeface="Arial" panose="020B0604020202020204" pitchFamily="34" charset="0"/>
            </a:endParaRPr>
          </a:p>
          <a:p>
            <a:endParaRPr lang="en-GB" sz="900" dirty="0">
              <a:solidFill>
                <a:srgbClr val="002060"/>
              </a:solidFill>
              <a:latin typeface="Arial" panose="020B0604020202020204" pitchFamily="34" charset="0"/>
              <a:cs typeface="Arial" panose="020B0604020202020204" pitchFamily="34" charset="0"/>
            </a:endParaRPr>
          </a:p>
        </p:txBody>
      </p:sp>
      <p:sp>
        <p:nvSpPr>
          <p:cNvPr id="33" name="TextBox 32"/>
          <p:cNvSpPr txBox="1"/>
          <p:nvPr/>
        </p:nvSpPr>
        <p:spPr>
          <a:xfrm>
            <a:off x="4871238" y="6528043"/>
            <a:ext cx="2042883" cy="1431161"/>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PE</a:t>
            </a:r>
            <a:endParaRPr lang="en-US" sz="900" dirty="0">
              <a:solidFill>
                <a:srgbClr val="FF0000"/>
              </a:solidFill>
              <a:latin typeface="Arial" panose="020B0604020202020204" pitchFamily="34" charset="0"/>
              <a:cs typeface="Arial" panose="020B0604020202020204" pitchFamily="34" charset="0"/>
            </a:endParaRPr>
          </a:p>
          <a:p>
            <a:r>
              <a:rPr lang="en-US" sz="900" b="1" dirty="0">
                <a:latin typeface="Arial" panose="020B0604020202020204" pitchFamily="34" charset="0"/>
                <a:cs typeface="Arial" panose="020B0604020202020204" pitchFamily="34" charset="0"/>
              </a:rPr>
              <a:t>Real PE: </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Coordination; floor movement patterns </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Balance and agility; static balance skills up to one leg standing </a:t>
            </a:r>
          </a:p>
          <a:p>
            <a:r>
              <a:rPr lang="en-US" sz="900" b="1" dirty="0">
                <a:latin typeface="Arial" panose="020B0604020202020204" pitchFamily="34" charset="0"/>
                <a:cs typeface="Arial" panose="020B0604020202020204" pitchFamily="34" charset="0"/>
              </a:rPr>
              <a:t>Dance </a:t>
            </a:r>
          </a:p>
          <a:p>
            <a:endParaRPr lang="en-GB" sz="1200" b="1" u="sng" dirty="0">
              <a:solidFill>
                <a:srgbClr val="002060"/>
              </a:solidFill>
              <a:latin typeface="Arial" panose="020B0604020202020204" pitchFamily="34" charset="0"/>
              <a:cs typeface="Arial" panose="020B0604020202020204" pitchFamily="34" charset="0"/>
            </a:endParaRPr>
          </a:p>
        </p:txBody>
      </p:sp>
      <p:sp>
        <p:nvSpPr>
          <p:cNvPr id="28" name="Rounded Rectangle 27"/>
          <p:cNvSpPr/>
          <p:nvPr/>
        </p:nvSpPr>
        <p:spPr>
          <a:xfrm>
            <a:off x="4843448" y="7994394"/>
            <a:ext cx="1919667" cy="1797125"/>
          </a:xfrm>
          <a:prstGeom prst="roundRect">
            <a:avLst/>
          </a:prstGeom>
          <a:solidFill>
            <a:schemeClr val="bg1">
              <a:alpha val="72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0" name="TextBox 29"/>
          <p:cNvSpPr txBox="1"/>
          <p:nvPr/>
        </p:nvSpPr>
        <p:spPr>
          <a:xfrm>
            <a:off x="4877616" y="7965256"/>
            <a:ext cx="1944856" cy="1954381"/>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Computing</a:t>
            </a:r>
            <a:endParaRPr lang="en-GB" sz="900" dirty="0">
              <a:latin typeface="Arial" panose="020B0604020202020204" pitchFamily="34" charset="0"/>
              <a:cs typeface="Arial" panose="020B0604020202020204" pitchFamily="34" charset="0"/>
            </a:endParaRPr>
          </a:p>
          <a:p>
            <a:endParaRPr lang="en-GB" sz="1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Programming</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Implement clear names and values of variables in games</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Explore how variables can and can not be modified</a:t>
            </a:r>
          </a:p>
          <a:p>
            <a:r>
              <a:rPr lang="en-GB" sz="900" dirty="0">
                <a:latin typeface="Arial" panose="020B0604020202020204" pitchFamily="34" charset="0"/>
                <a:cs typeface="Arial" panose="020B0604020202020204" pitchFamily="34" charset="0"/>
              </a:rPr>
              <a:t>3D Modelling</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Plan and create 3D models combining simpler 3D shapes</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Modify attributes of an object</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Recognise the role of scale in design</a:t>
            </a:r>
          </a:p>
          <a:p>
            <a:pPr marL="171450" indent="-171450">
              <a:buFont typeface="Arial" panose="020B0604020202020204" pitchFamily="34" charset="0"/>
              <a:buChar char="•"/>
            </a:pPr>
            <a:endParaRPr lang="en-GB" sz="900" dirty="0">
              <a:latin typeface="Arial" panose="020B0604020202020204" pitchFamily="34" charset="0"/>
              <a:cs typeface="Arial" panose="020B0604020202020204" pitchFamily="34" charset="0"/>
            </a:endParaRPr>
          </a:p>
        </p:txBody>
      </p:sp>
      <p:sp>
        <p:nvSpPr>
          <p:cNvPr id="19" name="TextBox 18"/>
          <p:cNvSpPr txBox="1"/>
          <p:nvPr/>
        </p:nvSpPr>
        <p:spPr>
          <a:xfrm>
            <a:off x="3946409" y="2358679"/>
            <a:ext cx="2816707" cy="1523494"/>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Maths</a:t>
            </a:r>
          </a:p>
          <a:p>
            <a:r>
              <a:rPr lang="en-GB" sz="900" b="1" dirty="0">
                <a:latin typeface="Arial" panose="020B0604020202020204" pitchFamily="34" charset="0"/>
                <a:cs typeface="Arial" panose="020B0604020202020204" pitchFamily="34" charset="0"/>
              </a:rPr>
              <a:t>Fractions: </a:t>
            </a:r>
            <a:r>
              <a:rPr lang="en-GB" sz="900" dirty="0">
                <a:latin typeface="Arial" panose="020B0604020202020204" pitchFamily="34" charset="0"/>
                <a:cs typeface="Arial" panose="020B0604020202020204" pitchFamily="34" charset="0"/>
              </a:rPr>
              <a:t>adding, subtracting, multiplying and dividing fractions and mixed numbers</a:t>
            </a:r>
          </a:p>
          <a:p>
            <a:r>
              <a:rPr lang="en-GB" sz="900" b="1" dirty="0">
                <a:latin typeface="Arial" panose="020B0604020202020204" pitchFamily="34" charset="0"/>
                <a:cs typeface="Arial" panose="020B0604020202020204" pitchFamily="34" charset="0"/>
              </a:rPr>
              <a:t>Percentages: </a:t>
            </a:r>
            <a:r>
              <a:rPr lang="en-GB" sz="900" dirty="0">
                <a:latin typeface="Arial" panose="020B0604020202020204" pitchFamily="34" charset="0"/>
                <a:cs typeface="Arial" panose="020B0604020202020204" pitchFamily="34" charset="0"/>
              </a:rPr>
              <a:t>finding percentages of an amount, percentage increase and decrease</a:t>
            </a:r>
          </a:p>
          <a:p>
            <a:r>
              <a:rPr lang="en-GB" sz="900" b="1" dirty="0">
                <a:latin typeface="Arial" panose="020B0604020202020204" pitchFamily="34" charset="0"/>
                <a:cs typeface="Arial" panose="020B0604020202020204" pitchFamily="34" charset="0"/>
              </a:rPr>
              <a:t>Measurement: </a:t>
            </a:r>
            <a:r>
              <a:rPr lang="en-GB" sz="900" dirty="0">
                <a:latin typeface="Arial" panose="020B0604020202020204" pitchFamily="34" charset="0"/>
                <a:cs typeface="Arial" panose="020B0604020202020204" pitchFamily="34" charset="0"/>
              </a:rPr>
              <a:t>Converting units of length, mass, volume and time</a:t>
            </a:r>
          </a:p>
          <a:p>
            <a:r>
              <a:rPr lang="en-GB" sz="900" b="1" dirty="0">
                <a:latin typeface="Arial" panose="020B0604020202020204" pitchFamily="34" charset="0"/>
                <a:cs typeface="Arial" panose="020B0604020202020204" pitchFamily="34" charset="0"/>
              </a:rPr>
              <a:t>Ratio: </a:t>
            </a:r>
            <a:r>
              <a:rPr lang="en-GB" sz="900" dirty="0">
                <a:latin typeface="Arial" panose="020B0604020202020204" pitchFamily="34" charset="0"/>
                <a:cs typeface="Arial" panose="020B0604020202020204" pitchFamily="34" charset="0"/>
              </a:rPr>
              <a:t>comparing quantities </a:t>
            </a:r>
          </a:p>
          <a:p>
            <a:r>
              <a:rPr lang="en-GB" sz="900" b="1" dirty="0">
                <a:solidFill>
                  <a:srgbClr val="002060"/>
                </a:solidFill>
                <a:latin typeface="Arial" panose="020B0604020202020204" pitchFamily="34" charset="0"/>
                <a:cs typeface="Arial" panose="020B0604020202020204" pitchFamily="34" charset="0"/>
              </a:rPr>
              <a:t>Decimals: </a:t>
            </a:r>
            <a:r>
              <a:rPr lang="en-GB" sz="900" dirty="0">
                <a:solidFill>
                  <a:srgbClr val="002060"/>
                </a:solidFill>
                <a:latin typeface="Arial" panose="020B0604020202020204" pitchFamily="34" charset="0"/>
                <a:cs typeface="Arial" panose="020B0604020202020204" pitchFamily="34" charset="0"/>
              </a:rPr>
              <a:t>the four operations with decimals</a:t>
            </a:r>
          </a:p>
          <a:p>
            <a:r>
              <a:rPr lang="en-GB" sz="900" b="1" dirty="0">
                <a:solidFill>
                  <a:srgbClr val="002060"/>
                </a:solidFill>
                <a:latin typeface="Arial" panose="020B0604020202020204" pitchFamily="34" charset="0"/>
                <a:cs typeface="Arial" panose="020B0604020202020204" pitchFamily="34" charset="0"/>
              </a:rPr>
              <a:t>Comparing fractions, decimals and percentages</a:t>
            </a:r>
            <a:endParaRPr lang="en-GB" sz="1200" b="1" dirty="0">
              <a:solidFill>
                <a:srgbClr val="002060"/>
              </a:solidFill>
              <a:latin typeface="Arial" panose="020B0604020202020204" pitchFamily="34" charset="0"/>
              <a:cs typeface="Arial" panose="020B0604020202020204" pitchFamily="34" charset="0"/>
            </a:endParaRPr>
          </a:p>
        </p:txBody>
      </p:sp>
      <p:pic>
        <p:nvPicPr>
          <p:cNvPr id="52" name="Picture 5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8396" y="195253"/>
            <a:ext cx="2019440" cy="2060654"/>
          </a:xfrm>
          <a:prstGeom prst="rect">
            <a:avLst/>
          </a:prstGeom>
        </p:spPr>
      </p:pic>
      <p:pic>
        <p:nvPicPr>
          <p:cNvPr id="53" name="Picture 5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284214" y="1301097"/>
            <a:ext cx="1342002" cy="890979"/>
          </a:xfrm>
          <a:prstGeom prst="rect">
            <a:avLst/>
          </a:prstGeom>
        </p:spPr>
      </p:pic>
      <p:sp>
        <p:nvSpPr>
          <p:cNvPr id="42" name="Rounded Rectangle 41"/>
          <p:cNvSpPr/>
          <p:nvPr/>
        </p:nvSpPr>
        <p:spPr>
          <a:xfrm>
            <a:off x="2674420" y="9176710"/>
            <a:ext cx="2085043" cy="614810"/>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9" name="TextBox 48"/>
          <p:cNvSpPr txBox="1"/>
          <p:nvPr/>
        </p:nvSpPr>
        <p:spPr>
          <a:xfrm>
            <a:off x="2744314" y="9187063"/>
            <a:ext cx="2218215" cy="877163"/>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Music  </a:t>
            </a:r>
            <a:r>
              <a:rPr lang="en-GB" sz="1200" dirty="0" err="1" smtClean="0">
                <a:solidFill>
                  <a:srgbClr val="002060"/>
                </a:solidFill>
                <a:latin typeface="Arial" panose="020B0604020202020204" pitchFamily="34" charset="0"/>
                <a:cs typeface="Arial" panose="020B0604020202020204" pitchFamily="34" charset="0"/>
              </a:rPr>
              <a:t>Kapow</a:t>
            </a:r>
            <a:r>
              <a:rPr lang="en-GB" sz="1200" dirty="0" smtClean="0">
                <a:solidFill>
                  <a:srgbClr val="002060"/>
                </a:solidFill>
                <a:latin typeface="Arial" panose="020B0604020202020204" pitchFamily="34" charset="0"/>
                <a:cs typeface="Arial" panose="020B0604020202020204" pitchFamily="34" charset="0"/>
              </a:rPr>
              <a:t> scheme</a:t>
            </a:r>
            <a:endParaRPr lang="en-GB" sz="1200" dirty="0">
              <a:solidFill>
                <a:srgbClr val="002060"/>
              </a:solidFill>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Hymn practice</a:t>
            </a:r>
          </a:p>
          <a:p>
            <a:r>
              <a:rPr lang="en-GB" sz="900" dirty="0">
                <a:latin typeface="Arial" panose="020B0604020202020204" pitchFamily="34" charset="0"/>
                <a:cs typeface="Arial" panose="020B0604020202020204" pitchFamily="34" charset="0"/>
              </a:rPr>
              <a:t>Singing assembly </a:t>
            </a:r>
          </a:p>
          <a:p>
            <a:endParaRPr lang="en-GB" sz="1200" b="1" u="sng" dirty="0">
              <a:solidFill>
                <a:srgbClr val="002060"/>
              </a:solidFill>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 </a:t>
            </a:r>
          </a:p>
        </p:txBody>
      </p:sp>
      <p:sp>
        <p:nvSpPr>
          <p:cNvPr id="27" name="TextBox 26"/>
          <p:cNvSpPr txBox="1"/>
          <p:nvPr/>
        </p:nvSpPr>
        <p:spPr>
          <a:xfrm>
            <a:off x="178546" y="3944727"/>
            <a:ext cx="3995981" cy="2631490"/>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RE</a:t>
            </a:r>
          </a:p>
          <a:p>
            <a:r>
              <a:rPr lang="en-US" sz="900" b="1" dirty="0">
                <a:latin typeface="Arial" panose="020B0604020202020204" pitchFamily="34" charset="0"/>
                <a:cs typeface="Arial" panose="020B0604020202020204" pitchFamily="34" charset="0"/>
              </a:rPr>
              <a:t>Sources: (to know and understand):</a:t>
            </a:r>
          </a:p>
          <a:p>
            <a:r>
              <a:rPr lang="en-US" sz="900" dirty="0">
                <a:latin typeface="Arial" panose="020B0604020202020204" pitchFamily="34" charset="0"/>
                <a:cs typeface="Arial" panose="020B0604020202020204" pitchFamily="34" charset="0"/>
              </a:rPr>
              <a:t>•  A wide variety of books and the purpose for which they were written</a:t>
            </a:r>
          </a:p>
          <a:p>
            <a:r>
              <a:rPr lang="en-US" sz="900" dirty="0">
                <a:latin typeface="Arial" panose="020B0604020202020204" pitchFamily="34" charset="0"/>
                <a:cs typeface="Arial" panose="020B0604020202020204" pitchFamily="34" charset="0"/>
              </a:rPr>
              <a:t>•  The Bible as the story of God’s love, told by the People of God</a:t>
            </a:r>
          </a:p>
          <a:p>
            <a:r>
              <a:rPr lang="en-US" sz="900" dirty="0">
                <a:latin typeface="Arial" panose="020B0604020202020204" pitchFamily="34" charset="0"/>
                <a:cs typeface="Arial" panose="020B0604020202020204" pitchFamily="34" charset="0"/>
              </a:rPr>
              <a:t>Prior learning – </a:t>
            </a:r>
            <a:r>
              <a:rPr lang="en-GB" sz="900" dirty="0">
                <a:latin typeface="Arial" panose="020B0604020202020204" pitchFamily="34" charset="0"/>
                <a:cs typeface="Arial" panose="020B0604020202020204" pitchFamily="34" charset="0"/>
              </a:rPr>
              <a:t>dioceses continue the work and mission of Jesus, including ecumenism</a:t>
            </a:r>
          </a:p>
          <a:p>
            <a:r>
              <a:rPr lang="en-US" sz="900" b="1" dirty="0">
                <a:latin typeface="Arial" panose="020B0604020202020204" pitchFamily="34" charset="0"/>
                <a:cs typeface="Arial" panose="020B0604020202020204" pitchFamily="34" charset="0"/>
              </a:rPr>
              <a:t>Unity (to know and understand):</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What nourishes and what spoils friendship and unity</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The Eucharist challenges and enables the Christian family to live and grow in communion every day</a:t>
            </a:r>
          </a:p>
          <a:p>
            <a:r>
              <a:rPr lang="en-US" sz="900" dirty="0">
                <a:latin typeface="Arial" panose="020B0604020202020204" pitchFamily="34" charset="0"/>
                <a:cs typeface="Arial" panose="020B0604020202020204" pitchFamily="34" charset="0"/>
              </a:rPr>
              <a:t>Prior learning – </a:t>
            </a:r>
            <a:r>
              <a:rPr lang="en-GB" sz="900" dirty="0">
                <a:latin typeface="Arial" panose="020B0604020202020204" pitchFamily="34" charset="0"/>
                <a:cs typeface="Arial" panose="020B0604020202020204" pitchFamily="34" charset="0"/>
              </a:rPr>
              <a:t>the Eucharist keeps the memory of Jesus’ sacrifice alive and present in a special way</a:t>
            </a:r>
          </a:p>
          <a:p>
            <a:r>
              <a:rPr lang="en-US" sz="900" b="1" dirty="0">
                <a:latin typeface="Arial" panose="020B0604020202020204" pitchFamily="34" charset="0"/>
                <a:cs typeface="Arial" panose="020B0604020202020204" pitchFamily="34" charset="0"/>
              </a:rPr>
              <a:t>Death and new life (to know and understand):</a:t>
            </a:r>
          </a:p>
          <a:p>
            <a:r>
              <a:rPr lang="en-US" sz="900" dirty="0">
                <a:latin typeface="Arial" panose="020B0604020202020204" pitchFamily="34" charset="0"/>
                <a:cs typeface="Arial" panose="020B0604020202020204" pitchFamily="34" charset="0"/>
              </a:rPr>
              <a:t>•  Loss and death bring about change for people</a:t>
            </a:r>
          </a:p>
          <a:p>
            <a:r>
              <a:rPr lang="en-US" sz="900" dirty="0">
                <a:latin typeface="Arial" panose="020B0604020202020204" pitchFamily="34" charset="0"/>
                <a:cs typeface="Arial" panose="020B0604020202020204" pitchFamily="34" charset="0"/>
              </a:rPr>
              <a:t>•  The Church’s seasons of Lent, Holy Week and Easter; the suffering, death and resurrection led to new life</a:t>
            </a:r>
          </a:p>
          <a:p>
            <a:r>
              <a:rPr lang="en-US" sz="900" dirty="0">
                <a:latin typeface="Arial" panose="020B0604020202020204" pitchFamily="34" charset="0"/>
                <a:cs typeface="Arial" panose="020B0604020202020204" pitchFamily="34" charset="0"/>
              </a:rPr>
              <a:t>Prior learning – </a:t>
            </a:r>
            <a:r>
              <a:rPr lang="en-GB" sz="900" dirty="0">
                <a:latin typeface="Arial" panose="020B0604020202020204" pitchFamily="34" charset="0"/>
                <a:cs typeface="Arial" panose="020B0604020202020204" pitchFamily="34" charset="0"/>
              </a:rPr>
              <a:t>Lent, a time of giving in preparation for the celebration of the sacrifice of Jesus</a:t>
            </a:r>
            <a:endParaRPr lang="en-GB" sz="900" b="1" u="sng"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09704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7884</TotalTime>
  <Words>556</Words>
  <Application>Microsoft Office PowerPoint</Application>
  <PresentationFormat>A4 Paper (210x297 mm)</PresentationFormat>
  <Paragraphs>85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Bahnschrift SemiBold Condensed</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Alyssa Mercerr</dc:creator>
  <cp:lastModifiedBy>Joanne Rodrigues</cp:lastModifiedBy>
  <cp:revision>72</cp:revision>
  <cp:lastPrinted>2021-09-30T07:23:38Z</cp:lastPrinted>
  <dcterms:created xsi:type="dcterms:W3CDTF">2021-02-11T12:28:53Z</dcterms:created>
  <dcterms:modified xsi:type="dcterms:W3CDTF">2024-02-29T11:47:25Z</dcterms:modified>
</cp:coreProperties>
</file>