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4"/>
  </p:sldMasterIdLst>
  <p:sldIdLst>
    <p:sldId id="257" r:id="rId5"/>
  </p:sldIdLst>
  <p:sldSz cx="6858000" cy="9906000" type="A4"/>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83" autoAdjust="0"/>
    <p:restoredTop sz="94660"/>
  </p:normalViewPr>
  <p:slideViewPr>
    <p:cSldViewPr snapToGrid="0">
      <p:cViewPr>
        <p:scale>
          <a:sx n="125" d="100"/>
          <a:sy n="125" d="100"/>
        </p:scale>
        <p:origin x="2130" y="-30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presProps" Target="presProps.xml"/><Relationship Id="rId5" Type="http://schemas.openxmlformats.org/officeDocument/2006/relationships/slide" Target="slides/slide1.xml"/><Relationship Id="rId10" Type="http://schemas.microsoft.com/office/2016/11/relationships/changesInfo" Target="changesInfos/changesInfo1.xml"/><Relationship Id="rId4" Type="http://schemas.openxmlformats.org/officeDocument/2006/relationships/slideMaster" Target="slideMasters/slideMaster1.xml"/><Relationship Id="rId9"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s Preece" userId="44eac5f1-d25a-4886-9722-096db4868d8c" providerId="ADAL" clId="{3371F996-BB38-4391-8577-2D1286BF0330}"/>
    <pc:docChg chg="custSel modSld">
      <pc:chgData name="Ms Preece" userId="44eac5f1-d25a-4886-9722-096db4868d8c" providerId="ADAL" clId="{3371F996-BB38-4391-8577-2D1286BF0330}" dt="2026-01-08T16:31:21.788" v="236" actId="20577"/>
      <pc:docMkLst>
        <pc:docMk/>
      </pc:docMkLst>
      <pc:sldChg chg="modSp mod">
        <pc:chgData name="Ms Preece" userId="44eac5f1-d25a-4886-9722-096db4868d8c" providerId="ADAL" clId="{3371F996-BB38-4391-8577-2D1286BF0330}" dt="2026-01-08T16:31:21.788" v="236" actId="20577"/>
        <pc:sldMkLst>
          <pc:docMk/>
          <pc:sldMk cId="3040970418" sldId="257"/>
        </pc:sldMkLst>
        <pc:spChg chg="mod">
          <ac:chgData name="Ms Preece" userId="44eac5f1-d25a-4886-9722-096db4868d8c" providerId="ADAL" clId="{3371F996-BB38-4391-8577-2D1286BF0330}" dt="2026-01-08T16:31:21.788" v="236" actId="20577"/>
          <ac:spMkLst>
            <pc:docMk/>
            <pc:sldMk cId="3040970418" sldId="257"/>
            <ac:spMk id="30" creationId="{00000000-0000-0000-0000-000000000000}"/>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500"/>
            </a:lvl1pPr>
          </a:lstStyle>
          <a:p>
            <a:r>
              <a:rPr lang="en-US"/>
              <a:t>Click to edit Master title style</a:t>
            </a:r>
            <a:endParaRPr lang="en-US" dirty="0"/>
          </a:p>
        </p:txBody>
      </p:sp>
      <p:sp>
        <p:nvSpPr>
          <p:cNvPr id="3" name="Subtitle 2"/>
          <p:cNvSpPr>
            <a:spLocks noGrp="1"/>
          </p:cNvSpPr>
          <p:nvPr>
            <p:ph type="subTitle" idx="1"/>
          </p:nvPr>
        </p:nvSpPr>
        <p:spPr>
          <a:xfrm>
            <a:off x="857250" y="5202944"/>
            <a:ext cx="5143500" cy="2391656"/>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FB0543EC-9ED2-4432-9FC8-8FE0C49EF06C}" type="datetimeFigureOut">
              <a:rPr lang="en-GB" smtClean="0"/>
              <a:t>08/01/2026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24F4586-5783-4AF0-ACEF-9728F445FDCA}" type="slidenum">
              <a:rPr lang="en-GB" smtClean="0"/>
              <a:t>‹#›</a:t>
            </a:fld>
            <a:endParaRPr lang="en-GB"/>
          </a:p>
        </p:txBody>
      </p:sp>
    </p:spTree>
    <p:extLst>
      <p:ext uri="{BB962C8B-B14F-4D97-AF65-F5344CB8AC3E}">
        <p14:creationId xmlns:p14="http://schemas.microsoft.com/office/powerpoint/2010/main" val="269574674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B0543EC-9ED2-4432-9FC8-8FE0C49EF06C}" type="datetimeFigureOut">
              <a:rPr lang="en-GB" smtClean="0"/>
              <a:t>08/01/2026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24F4586-5783-4AF0-ACEF-9728F445FDCA}" type="slidenum">
              <a:rPr lang="en-GB" smtClean="0"/>
              <a:t>‹#›</a:t>
            </a:fld>
            <a:endParaRPr lang="en-GB"/>
          </a:p>
        </p:txBody>
      </p:sp>
    </p:spTree>
    <p:extLst>
      <p:ext uri="{BB962C8B-B14F-4D97-AF65-F5344CB8AC3E}">
        <p14:creationId xmlns:p14="http://schemas.microsoft.com/office/powerpoint/2010/main" val="176066132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B0543EC-9ED2-4432-9FC8-8FE0C49EF06C}" type="datetimeFigureOut">
              <a:rPr lang="en-GB" smtClean="0"/>
              <a:t>08/01/2026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24F4586-5783-4AF0-ACEF-9728F445FDCA}" type="slidenum">
              <a:rPr lang="en-GB" smtClean="0"/>
              <a:t>‹#›</a:t>
            </a:fld>
            <a:endParaRPr lang="en-GB"/>
          </a:p>
        </p:txBody>
      </p:sp>
    </p:spTree>
    <p:extLst>
      <p:ext uri="{BB962C8B-B14F-4D97-AF65-F5344CB8AC3E}">
        <p14:creationId xmlns:p14="http://schemas.microsoft.com/office/powerpoint/2010/main" val="20155795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B0543EC-9ED2-4432-9FC8-8FE0C49EF06C}" type="datetimeFigureOut">
              <a:rPr lang="en-GB" smtClean="0"/>
              <a:t>08/01/2026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24F4586-5783-4AF0-ACEF-9728F445FDCA}" type="slidenum">
              <a:rPr lang="en-GB" smtClean="0"/>
              <a:t>‹#›</a:t>
            </a:fld>
            <a:endParaRPr lang="en-GB"/>
          </a:p>
        </p:txBody>
      </p:sp>
    </p:spTree>
    <p:extLst>
      <p:ext uri="{BB962C8B-B14F-4D97-AF65-F5344CB8AC3E}">
        <p14:creationId xmlns:p14="http://schemas.microsoft.com/office/powerpoint/2010/main" val="221242494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en-US"/>
              <a:t>Click to edit Master title style</a:t>
            </a:r>
            <a:endParaRPr lang="en-US" dirty="0"/>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FB0543EC-9ED2-4432-9FC8-8FE0C49EF06C}" type="datetimeFigureOut">
              <a:rPr lang="en-GB" smtClean="0"/>
              <a:t>08/01/2026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24F4586-5783-4AF0-ACEF-9728F445FDCA}" type="slidenum">
              <a:rPr lang="en-GB" smtClean="0"/>
              <a:t>‹#›</a:t>
            </a:fld>
            <a:endParaRPr lang="en-GB"/>
          </a:p>
        </p:txBody>
      </p:sp>
    </p:spTree>
    <p:extLst>
      <p:ext uri="{BB962C8B-B14F-4D97-AF65-F5344CB8AC3E}">
        <p14:creationId xmlns:p14="http://schemas.microsoft.com/office/powerpoint/2010/main" val="328709836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471488" y="2637014"/>
            <a:ext cx="2914650" cy="6285266"/>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471863" y="2637014"/>
            <a:ext cx="2914650" cy="6285266"/>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FB0543EC-9ED2-4432-9FC8-8FE0C49EF06C}" type="datetimeFigureOut">
              <a:rPr lang="en-GB" smtClean="0"/>
              <a:t>08/01/2026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524F4586-5783-4AF0-ACEF-9728F445FDCA}" type="slidenum">
              <a:rPr lang="en-GB" smtClean="0"/>
              <a:t>‹#›</a:t>
            </a:fld>
            <a:endParaRPr lang="en-GB"/>
          </a:p>
        </p:txBody>
      </p:sp>
    </p:spTree>
    <p:extLst>
      <p:ext uri="{BB962C8B-B14F-4D97-AF65-F5344CB8AC3E}">
        <p14:creationId xmlns:p14="http://schemas.microsoft.com/office/powerpoint/2010/main" val="217314522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en-US"/>
              <a:t>Click to edit Master title style</a:t>
            </a:r>
            <a:endParaRPr lang="en-US" dirty="0"/>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4" name="Content Placeholder 3"/>
          <p:cNvSpPr>
            <a:spLocks noGrp="1"/>
          </p:cNvSpPr>
          <p:nvPr>
            <p:ph sz="half" idx="2"/>
          </p:nvPr>
        </p:nvSpPr>
        <p:spPr>
          <a:xfrm>
            <a:off x="472381" y="3618442"/>
            <a:ext cx="2901255" cy="532218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6" name="Content Placeholder 5"/>
          <p:cNvSpPr>
            <a:spLocks noGrp="1"/>
          </p:cNvSpPr>
          <p:nvPr>
            <p:ph sz="quarter" idx="4"/>
          </p:nvPr>
        </p:nvSpPr>
        <p:spPr>
          <a:xfrm>
            <a:off x="3471863" y="3618442"/>
            <a:ext cx="2915543" cy="532218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FB0543EC-9ED2-4432-9FC8-8FE0C49EF06C}" type="datetimeFigureOut">
              <a:rPr lang="en-GB" smtClean="0"/>
              <a:t>08/01/2026</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524F4586-5783-4AF0-ACEF-9728F445FDCA}" type="slidenum">
              <a:rPr lang="en-GB" smtClean="0"/>
              <a:t>‹#›</a:t>
            </a:fld>
            <a:endParaRPr lang="en-GB"/>
          </a:p>
        </p:txBody>
      </p:sp>
    </p:spTree>
    <p:extLst>
      <p:ext uri="{BB962C8B-B14F-4D97-AF65-F5344CB8AC3E}">
        <p14:creationId xmlns:p14="http://schemas.microsoft.com/office/powerpoint/2010/main" val="9272196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FB0543EC-9ED2-4432-9FC8-8FE0C49EF06C}" type="datetimeFigureOut">
              <a:rPr lang="en-GB" smtClean="0"/>
              <a:t>08/01/2026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524F4586-5783-4AF0-ACEF-9728F445FDCA}" type="slidenum">
              <a:rPr lang="en-GB" smtClean="0"/>
              <a:t>‹#›</a:t>
            </a:fld>
            <a:endParaRPr lang="en-GB"/>
          </a:p>
        </p:txBody>
      </p:sp>
    </p:spTree>
    <p:extLst>
      <p:ext uri="{BB962C8B-B14F-4D97-AF65-F5344CB8AC3E}">
        <p14:creationId xmlns:p14="http://schemas.microsoft.com/office/powerpoint/2010/main" val="2254315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B0543EC-9ED2-4432-9FC8-8FE0C49EF06C}" type="datetimeFigureOut">
              <a:rPr lang="en-GB" smtClean="0"/>
              <a:t>08/01/2026</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524F4586-5783-4AF0-ACEF-9728F445FDCA}" type="slidenum">
              <a:rPr lang="en-GB" smtClean="0"/>
              <a:t>‹#›</a:t>
            </a:fld>
            <a:endParaRPr lang="en-GB"/>
          </a:p>
        </p:txBody>
      </p:sp>
    </p:spTree>
    <p:extLst>
      <p:ext uri="{BB962C8B-B14F-4D97-AF65-F5344CB8AC3E}">
        <p14:creationId xmlns:p14="http://schemas.microsoft.com/office/powerpoint/2010/main" val="251819564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en-US"/>
              <a:t>Click to edit Master title style</a:t>
            </a:r>
            <a:endParaRPr lang="en-US" dirty="0"/>
          </a:p>
        </p:txBody>
      </p:sp>
      <p:sp>
        <p:nvSpPr>
          <p:cNvPr id="3"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p:cNvSpPr>
            <a:spLocks noGrp="1"/>
          </p:cNvSpPr>
          <p:nvPr>
            <p:ph type="dt" sz="half" idx="10"/>
          </p:nvPr>
        </p:nvSpPr>
        <p:spPr/>
        <p:txBody>
          <a:bodyPr/>
          <a:lstStyle/>
          <a:p>
            <a:fld id="{FB0543EC-9ED2-4432-9FC8-8FE0C49EF06C}" type="datetimeFigureOut">
              <a:rPr lang="en-GB" smtClean="0"/>
              <a:t>08/01/2026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524F4586-5783-4AF0-ACEF-9728F445FDCA}" type="slidenum">
              <a:rPr lang="en-GB" smtClean="0"/>
              <a:t>‹#›</a:t>
            </a:fld>
            <a:endParaRPr lang="en-GB"/>
          </a:p>
        </p:txBody>
      </p:sp>
    </p:spTree>
    <p:extLst>
      <p:ext uri="{BB962C8B-B14F-4D97-AF65-F5344CB8AC3E}">
        <p14:creationId xmlns:p14="http://schemas.microsoft.com/office/powerpoint/2010/main" val="300261224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p:cNvSpPr>
            <a:spLocks noGrp="1"/>
          </p:cNvSpPr>
          <p:nvPr>
            <p:ph type="dt" sz="half" idx="10"/>
          </p:nvPr>
        </p:nvSpPr>
        <p:spPr/>
        <p:txBody>
          <a:bodyPr/>
          <a:lstStyle/>
          <a:p>
            <a:fld id="{FB0543EC-9ED2-4432-9FC8-8FE0C49EF06C}" type="datetimeFigureOut">
              <a:rPr lang="en-GB" smtClean="0"/>
              <a:t>08/01/2026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524F4586-5783-4AF0-ACEF-9728F445FDCA}" type="slidenum">
              <a:rPr lang="en-GB" smtClean="0"/>
              <a:t>‹#›</a:t>
            </a:fld>
            <a:endParaRPr lang="en-GB"/>
          </a:p>
        </p:txBody>
      </p:sp>
    </p:spTree>
    <p:extLst>
      <p:ext uri="{BB962C8B-B14F-4D97-AF65-F5344CB8AC3E}">
        <p14:creationId xmlns:p14="http://schemas.microsoft.com/office/powerpoint/2010/main" val="19829038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75000"/>
                  </a:schemeClr>
                </a:solidFill>
              </a:defRPr>
            </a:lvl1pPr>
          </a:lstStyle>
          <a:p>
            <a:fld id="{FB0543EC-9ED2-4432-9FC8-8FE0C49EF06C}" type="datetimeFigureOut">
              <a:rPr lang="en-GB" smtClean="0"/>
              <a:t>08/01/2026</a:t>
            </a:fld>
            <a:endParaRPr lang="en-GB"/>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75000"/>
                  </a:schemeClr>
                </a:solidFill>
              </a:defRPr>
            </a:lvl1pPr>
          </a:lstStyle>
          <a:p>
            <a:fld id="{524F4586-5783-4AF0-ACEF-9728F445FDCA}" type="slidenum">
              <a:rPr lang="en-GB" smtClean="0"/>
              <a:t>‹#›</a:t>
            </a:fld>
            <a:endParaRPr lang="en-GB"/>
          </a:p>
        </p:txBody>
      </p:sp>
    </p:spTree>
    <p:extLst>
      <p:ext uri="{BB962C8B-B14F-4D97-AF65-F5344CB8AC3E}">
        <p14:creationId xmlns:p14="http://schemas.microsoft.com/office/powerpoint/2010/main" val="1690728132"/>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png"/><Relationship Id="rId7" Type="http://schemas.openxmlformats.org/officeDocument/2006/relationships/image" Target="../media/image6.png"/><Relationship Id="rId12" Type="http://schemas.openxmlformats.org/officeDocument/2006/relationships/image" Target="../media/image11.png"/><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image" Target="../media/image5.png"/><Relationship Id="rId11" Type="http://schemas.openxmlformats.org/officeDocument/2006/relationships/image" Target="../media/image10.png"/><Relationship Id="rId5" Type="http://schemas.openxmlformats.org/officeDocument/2006/relationships/image" Target="../media/image4.png"/><Relationship Id="rId10" Type="http://schemas.openxmlformats.org/officeDocument/2006/relationships/image" Target="../media/image9.png"/><Relationship Id="rId4" Type="http://schemas.openxmlformats.org/officeDocument/2006/relationships/image" Target="../media/image3.png"/><Relationship Id="rId9" Type="http://schemas.openxmlformats.org/officeDocument/2006/relationships/image" Target="../media/image8.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30" name="Picture 6" descr="Image result for cross png transparent"/>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769930" y="4533459"/>
            <a:ext cx="661606" cy="918173"/>
          </a:xfrm>
          <a:prstGeom prst="rect">
            <a:avLst/>
          </a:prstGeom>
          <a:noFill/>
          <a:effectLst>
            <a:outerShdw blurRad="177800" dist="50800" dir="5400000" algn="ctr" rotWithShape="0">
              <a:schemeClr val="tx2">
                <a:lumMod val="20000"/>
                <a:lumOff val="80000"/>
                <a:alpha val="0"/>
              </a:schemeClr>
            </a:outerShdw>
          </a:effectLst>
          <a:extLst>
            <a:ext uri="{909E8E84-426E-40DD-AFC4-6F175D3DCCD1}">
              <a14:hiddenFill xmlns:a14="http://schemas.microsoft.com/office/drawing/2010/main">
                <a:solidFill>
                  <a:srgbClr val="FFFFFF"/>
                </a:solidFill>
              </a14:hiddenFill>
            </a:ext>
          </a:extLst>
        </p:spPr>
      </p:pic>
      <p:sp>
        <p:nvSpPr>
          <p:cNvPr id="39" name="Rounded Rectangle 38"/>
          <p:cNvSpPr/>
          <p:nvPr/>
        </p:nvSpPr>
        <p:spPr>
          <a:xfrm>
            <a:off x="158212" y="4248621"/>
            <a:ext cx="3889665" cy="2261010"/>
          </a:xfrm>
          <a:prstGeom prst="roundRect">
            <a:avLst/>
          </a:prstGeom>
          <a:solidFill>
            <a:schemeClr val="bg1">
              <a:alpha val="59000"/>
            </a:schemeClr>
          </a:solidFill>
          <a:ln w="1905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Arial" panose="020B0604020202020204" pitchFamily="34" charset="0"/>
              <a:cs typeface="Arial" panose="020B0604020202020204" pitchFamily="34" charset="0"/>
            </a:endParaRPr>
          </a:p>
        </p:txBody>
      </p:sp>
      <p:pic>
        <p:nvPicPr>
          <p:cNvPr id="48" name="Picture 4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830738" y="8827079"/>
            <a:ext cx="742429" cy="624247"/>
          </a:xfrm>
          <a:prstGeom prst="rect">
            <a:avLst/>
          </a:prstGeom>
        </p:spPr>
      </p:pic>
      <p:pic>
        <p:nvPicPr>
          <p:cNvPr id="47" name="Picture 46"/>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514062" y="8847364"/>
            <a:ext cx="854467" cy="820288"/>
          </a:xfrm>
          <a:prstGeom prst="rect">
            <a:avLst/>
          </a:prstGeom>
        </p:spPr>
      </p:pic>
      <p:pic>
        <p:nvPicPr>
          <p:cNvPr id="46" name="Picture 45"/>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670978" y="6787983"/>
            <a:ext cx="1387871" cy="721992"/>
          </a:xfrm>
          <a:prstGeom prst="rect">
            <a:avLst/>
          </a:prstGeom>
        </p:spPr>
      </p:pic>
      <p:sp>
        <p:nvSpPr>
          <p:cNvPr id="37" name="Rounded Rectangle 36"/>
          <p:cNvSpPr/>
          <p:nvPr/>
        </p:nvSpPr>
        <p:spPr>
          <a:xfrm>
            <a:off x="119061" y="2312795"/>
            <a:ext cx="3644471" cy="1843414"/>
          </a:xfrm>
          <a:prstGeom prst="roundRect">
            <a:avLst/>
          </a:prstGeom>
          <a:solidFill>
            <a:schemeClr val="bg1">
              <a:alpha val="80000"/>
            </a:schemeClr>
          </a:solidFill>
          <a:ln w="1905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Arial" panose="020B0604020202020204" pitchFamily="34" charset="0"/>
              <a:cs typeface="Arial" panose="020B0604020202020204" pitchFamily="34" charset="0"/>
            </a:endParaRPr>
          </a:p>
        </p:txBody>
      </p:sp>
      <p:pic>
        <p:nvPicPr>
          <p:cNvPr id="40" name="Picture 39"/>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4039728" y="3090347"/>
            <a:ext cx="977886" cy="977886"/>
          </a:xfrm>
          <a:prstGeom prst="rect">
            <a:avLst/>
          </a:prstGeom>
        </p:spPr>
      </p:pic>
      <p:sp>
        <p:nvSpPr>
          <p:cNvPr id="15" name="Rounded Rectangle 14"/>
          <p:cNvSpPr/>
          <p:nvPr/>
        </p:nvSpPr>
        <p:spPr>
          <a:xfrm>
            <a:off x="3856519" y="2290887"/>
            <a:ext cx="2920080" cy="1658828"/>
          </a:xfrm>
          <a:prstGeom prst="roundRect">
            <a:avLst/>
          </a:prstGeom>
          <a:solidFill>
            <a:schemeClr val="bg1">
              <a:alpha val="80000"/>
            </a:schemeClr>
          </a:solidFill>
          <a:ln w="19050">
            <a:solidFill>
              <a:schemeClr val="accent1"/>
            </a:solidFill>
          </a:ln>
          <a:effectLst>
            <a:outerShdw blurRad="50800" dist="50800" dir="5400000" algn="ctr" rotWithShape="0">
              <a:schemeClr val="bg1">
                <a:alpha val="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Arial" panose="020B0604020202020204" pitchFamily="34" charset="0"/>
              <a:cs typeface="Arial" panose="020B0604020202020204" pitchFamily="34" charset="0"/>
            </a:endParaRPr>
          </a:p>
        </p:txBody>
      </p:sp>
      <p:pic>
        <p:nvPicPr>
          <p:cNvPr id="14" name="Picture 13"/>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5903077" y="4258675"/>
            <a:ext cx="876848" cy="876848"/>
          </a:xfrm>
          <a:prstGeom prst="rect">
            <a:avLst/>
          </a:prstGeom>
        </p:spPr>
      </p:pic>
      <p:sp>
        <p:nvSpPr>
          <p:cNvPr id="38" name="Rounded Rectangle 37"/>
          <p:cNvSpPr/>
          <p:nvPr/>
        </p:nvSpPr>
        <p:spPr>
          <a:xfrm>
            <a:off x="4208913" y="4013882"/>
            <a:ext cx="2563754" cy="2446913"/>
          </a:xfrm>
          <a:prstGeom prst="roundRect">
            <a:avLst/>
          </a:prstGeom>
          <a:solidFill>
            <a:schemeClr val="bg1">
              <a:alpha val="84000"/>
            </a:schemeClr>
          </a:solidFill>
          <a:ln w="1905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Arial" panose="020B0604020202020204" pitchFamily="34" charset="0"/>
              <a:cs typeface="Arial" panose="020B0604020202020204" pitchFamily="34" charset="0"/>
            </a:endParaRPr>
          </a:p>
        </p:txBody>
      </p:sp>
      <p:pic>
        <p:nvPicPr>
          <p:cNvPr id="1032" name="Picture 8" descr="Image result for football transparent"/>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5761408" y="6871278"/>
            <a:ext cx="907819" cy="907819"/>
          </a:xfrm>
          <a:prstGeom prst="rect">
            <a:avLst/>
          </a:prstGeom>
          <a:noFill/>
          <a:extLst>
            <a:ext uri="{909E8E84-426E-40DD-AFC4-6F175D3DCCD1}">
              <a14:hiddenFill xmlns:a14="http://schemas.microsoft.com/office/drawing/2010/main">
                <a:solidFill>
                  <a:srgbClr val="FFFFFF"/>
                </a:solidFill>
              </a14:hiddenFill>
            </a:ext>
          </a:extLst>
        </p:spPr>
      </p:pic>
      <p:pic>
        <p:nvPicPr>
          <p:cNvPr id="2" name="Picture 1"/>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2634212" y="7577302"/>
            <a:ext cx="1829416" cy="1075496"/>
          </a:xfrm>
          <a:prstGeom prst="rect">
            <a:avLst/>
          </a:prstGeom>
        </p:spPr>
      </p:pic>
      <p:sp>
        <p:nvSpPr>
          <p:cNvPr id="32" name="Rounded Rectangle 31"/>
          <p:cNvSpPr/>
          <p:nvPr/>
        </p:nvSpPr>
        <p:spPr>
          <a:xfrm>
            <a:off x="4843448" y="6527036"/>
            <a:ext cx="1919667" cy="1409050"/>
          </a:xfrm>
          <a:prstGeom prst="roundRect">
            <a:avLst/>
          </a:prstGeom>
          <a:solidFill>
            <a:schemeClr val="bg1">
              <a:alpha val="84000"/>
            </a:schemeClr>
          </a:solidFill>
          <a:ln w="1905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Arial" panose="020B0604020202020204" pitchFamily="34" charset="0"/>
              <a:cs typeface="Arial" panose="020B0604020202020204" pitchFamily="34" charset="0"/>
            </a:endParaRPr>
          </a:p>
        </p:txBody>
      </p:sp>
      <p:sp>
        <p:nvSpPr>
          <p:cNvPr id="43" name="Rounded Rectangle 42"/>
          <p:cNvSpPr/>
          <p:nvPr/>
        </p:nvSpPr>
        <p:spPr>
          <a:xfrm>
            <a:off x="2674421" y="6568308"/>
            <a:ext cx="2070166" cy="2559565"/>
          </a:xfrm>
          <a:prstGeom prst="roundRect">
            <a:avLst/>
          </a:prstGeom>
          <a:solidFill>
            <a:schemeClr val="bg1">
              <a:alpha val="69000"/>
            </a:schemeClr>
          </a:solidFill>
          <a:ln w="1905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Arial" panose="020B0604020202020204" pitchFamily="34" charset="0"/>
              <a:cs typeface="Arial" panose="020B0604020202020204" pitchFamily="34" charset="0"/>
            </a:endParaRPr>
          </a:p>
        </p:txBody>
      </p:sp>
      <p:sp>
        <p:nvSpPr>
          <p:cNvPr id="41" name="Rounded Rectangle 40"/>
          <p:cNvSpPr/>
          <p:nvPr/>
        </p:nvSpPr>
        <p:spPr>
          <a:xfrm>
            <a:off x="62102" y="8495302"/>
            <a:ext cx="2552472" cy="1337402"/>
          </a:xfrm>
          <a:prstGeom prst="roundRect">
            <a:avLst/>
          </a:prstGeom>
          <a:solidFill>
            <a:schemeClr val="bg1">
              <a:alpha val="73000"/>
            </a:schemeClr>
          </a:solidFill>
          <a:ln w="1905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Arial" panose="020B0604020202020204" pitchFamily="34" charset="0"/>
              <a:cs typeface="Arial" panose="020B0604020202020204" pitchFamily="34" charset="0"/>
            </a:endParaRPr>
          </a:p>
        </p:txBody>
      </p:sp>
      <p:sp>
        <p:nvSpPr>
          <p:cNvPr id="31" name="TextBox 30"/>
          <p:cNvSpPr txBox="1"/>
          <p:nvPr/>
        </p:nvSpPr>
        <p:spPr>
          <a:xfrm>
            <a:off x="65100" y="8468407"/>
            <a:ext cx="2686899" cy="461665"/>
          </a:xfrm>
          <a:prstGeom prst="rect">
            <a:avLst/>
          </a:prstGeom>
          <a:noFill/>
        </p:spPr>
        <p:txBody>
          <a:bodyPr wrap="square" rtlCol="0">
            <a:spAutoFit/>
          </a:bodyPr>
          <a:lstStyle/>
          <a:p>
            <a:r>
              <a:rPr lang="en-GB" sz="1200" b="1" u="sng" dirty="0">
                <a:solidFill>
                  <a:srgbClr val="002060"/>
                </a:solidFill>
                <a:latin typeface="Arial" panose="020B0604020202020204" pitchFamily="34" charset="0"/>
                <a:cs typeface="Arial" panose="020B0604020202020204" pitchFamily="34" charset="0"/>
              </a:rPr>
              <a:t>PSHE</a:t>
            </a:r>
            <a:endParaRPr lang="en-GB" sz="900" b="1" u="sng" dirty="0">
              <a:solidFill>
                <a:srgbClr val="002060"/>
              </a:solidFill>
              <a:latin typeface="Arial" panose="020B0604020202020204" pitchFamily="34" charset="0"/>
              <a:cs typeface="Arial" panose="020B0604020202020204" pitchFamily="34" charset="0"/>
            </a:endParaRPr>
          </a:p>
          <a:p>
            <a:endParaRPr lang="en-GB" sz="1200" dirty="0">
              <a:latin typeface="Arial" panose="020B0604020202020204" pitchFamily="34" charset="0"/>
              <a:cs typeface="Arial" panose="020B0604020202020204" pitchFamily="34" charset="0"/>
            </a:endParaRPr>
          </a:p>
        </p:txBody>
      </p:sp>
      <p:sp>
        <p:nvSpPr>
          <p:cNvPr id="16" name="Rounded Rectangle 15"/>
          <p:cNvSpPr/>
          <p:nvPr/>
        </p:nvSpPr>
        <p:spPr>
          <a:xfrm>
            <a:off x="35791" y="6559894"/>
            <a:ext cx="2539064" cy="1854349"/>
          </a:xfrm>
          <a:prstGeom prst="roundRect">
            <a:avLst/>
          </a:prstGeom>
          <a:solidFill>
            <a:schemeClr val="bg1">
              <a:alpha val="74000"/>
            </a:schemeClr>
          </a:solidFill>
          <a:ln w="1905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Arial" panose="020B0604020202020204" pitchFamily="34" charset="0"/>
              <a:cs typeface="Arial" panose="020B0604020202020204" pitchFamily="34" charset="0"/>
            </a:endParaRPr>
          </a:p>
        </p:txBody>
      </p:sp>
      <p:sp>
        <p:nvSpPr>
          <p:cNvPr id="7" name="Rectangle 6"/>
          <p:cNvSpPr/>
          <p:nvPr/>
        </p:nvSpPr>
        <p:spPr>
          <a:xfrm>
            <a:off x="1924623" y="1306867"/>
            <a:ext cx="3295650" cy="915135"/>
          </a:xfrm>
          <a:prstGeom prst="rect">
            <a:avLst/>
          </a:prstGeom>
          <a:solidFill>
            <a:schemeClr val="bg1"/>
          </a:solidFill>
          <a:ln w="28575">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3073" name="Picture 1"/>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5383881" y="74978"/>
            <a:ext cx="1246239" cy="1246240"/>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3"/>
          <p:cNvSpPr>
            <a:spLocks noChangeArrowheads="1"/>
          </p:cNvSpPr>
          <p:nvPr/>
        </p:nvSpPr>
        <p:spPr bwMode="auto">
          <a:xfrm>
            <a:off x="0" y="0"/>
            <a:ext cx="6858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sp>
        <p:nvSpPr>
          <p:cNvPr id="5" name="Rectangle 4"/>
          <p:cNvSpPr>
            <a:spLocks noChangeArrowheads="1"/>
          </p:cNvSpPr>
          <p:nvPr/>
        </p:nvSpPr>
        <p:spPr bwMode="auto">
          <a:xfrm>
            <a:off x="1917209" y="343663"/>
            <a:ext cx="3023585" cy="8309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GB" altLang="en-US" sz="2400" b="1" i="0" u="none" strike="noStrike" cap="none" normalizeH="0" baseline="0" dirty="0">
                <a:ln>
                  <a:noFill/>
                </a:ln>
                <a:solidFill>
                  <a:srgbClr val="002060"/>
                </a:solidFill>
                <a:effectLst/>
                <a:latin typeface="Bahnschrift SemiBold Condensed" panose="020B0502040204020203" pitchFamily="34" charset="0"/>
                <a:ea typeface="Times New Roman" panose="02020603050405020304" pitchFamily="18" charset="0"/>
                <a:cs typeface="Arial" panose="020B0604020202020204" pitchFamily="34" charset="0"/>
              </a:rPr>
              <a:t>Curriculum Overview Year 6</a:t>
            </a:r>
            <a:endParaRPr kumimoji="0" lang="en-GB" altLang="en-US" sz="2400" b="0" i="0" u="none" strike="noStrike" cap="none" normalizeH="0" baseline="0" dirty="0">
              <a:ln>
                <a:noFill/>
              </a:ln>
              <a:solidFill>
                <a:srgbClr val="002060"/>
              </a:solidFill>
              <a:effectLst/>
              <a:latin typeface="Bahnschrift SemiBold Condensed" panose="020B0502040204020203"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lang="en-GB" altLang="en-US" sz="2400" b="1" dirty="0">
                <a:solidFill>
                  <a:srgbClr val="002060"/>
                </a:solidFill>
                <a:latin typeface="Bahnschrift SemiBold Condensed" panose="020B0502040204020203" pitchFamily="34" charset="0"/>
                <a:ea typeface="Times New Roman" panose="02020603050405020304" pitchFamily="18" charset="0"/>
                <a:cs typeface="Arial" panose="020B0604020202020204" pitchFamily="34" charset="0"/>
              </a:rPr>
              <a:t>Lent</a:t>
            </a:r>
            <a:r>
              <a:rPr kumimoji="0" lang="en-GB" altLang="en-US" sz="2400" b="1" i="0" u="none" strike="noStrike" cap="none" normalizeH="0" baseline="0" dirty="0">
                <a:ln>
                  <a:noFill/>
                </a:ln>
                <a:solidFill>
                  <a:srgbClr val="002060"/>
                </a:solidFill>
                <a:effectLst/>
                <a:latin typeface="Bahnschrift SemiBold Condensed" panose="020B0502040204020203" pitchFamily="34" charset="0"/>
                <a:ea typeface="Times New Roman" panose="02020603050405020304" pitchFamily="18" charset="0"/>
                <a:cs typeface="Arial" panose="020B0604020202020204" pitchFamily="34" charset="0"/>
              </a:rPr>
              <a:t> </a:t>
            </a:r>
            <a:r>
              <a:rPr kumimoji="0" lang="en-GB" altLang="en-US" sz="2400" b="1" i="0" u="none" strike="noStrike" cap="none" normalizeH="0" baseline="0">
                <a:ln>
                  <a:noFill/>
                </a:ln>
                <a:solidFill>
                  <a:srgbClr val="002060"/>
                </a:solidFill>
                <a:effectLst/>
                <a:latin typeface="Bahnschrift SemiBold Condensed" panose="020B0502040204020203" pitchFamily="34" charset="0"/>
                <a:ea typeface="Times New Roman" panose="02020603050405020304" pitchFamily="18" charset="0"/>
                <a:cs typeface="Arial" panose="020B0604020202020204" pitchFamily="34" charset="0"/>
              </a:rPr>
              <a:t>Term 2025</a:t>
            </a:r>
            <a:endParaRPr kumimoji="0" lang="en-GB" altLang="en-US" sz="2400" b="1" i="0" u="none" strike="noStrike" cap="none" normalizeH="0" baseline="0" dirty="0">
              <a:ln>
                <a:noFill/>
              </a:ln>
              <a:solidFill>
                <a:srgbClr val="002060"/>
              </a:solidFill>
              <a:effectLst/>
              <a:latin typeface="Bahnschrift SemiBold Condensed" panose="020B0502040204020203" pitchFamily="34" charset="0"/>
              <a:ea typeface="Times New Roman" panose="02020603050405020304" pitchFamily="18" charset="0"/>
              <a:cs typeface="Arial" panose="020B0604020202020204" pitchFamily="34" charset="0"/>
            </a:endParaRPr>
          </a:p>
        </p:txBody>
      </p:sp>
      <p:sp>
        <p:nvSpPr>
          <p:cNvPr id="6" name="TextBox 5"/>
          <p:cNvSpPr txBox="1"/>
          <p:nvPr/>
        </p:nvSpPr>
        <p:spPr>
          <a:xfrm>
            <a:off x="1924623" y="1364475"/>
            <a:ext cx="3295650" cy="830997"/>
          </a:xfrm>
          <a:prstGeom prst="rect">
            <a:avLst/>
          </a:prstGeom>
          <a:noFill/>
        </p:spPr>
        <p:txBody>
          <a:bodyPr wrap="square" rtlCol="0">
            <a:spAutoFit/>
          </a:bodyPr>
          <a:lstStyle/>
          <a:p>
            <a:pPr algn="ctr"/>
            <a:r>
              <a:rPr lang="en-GB" sz="1200" dirty="0">
                <a:latin typeface="Arial" panose="020B0604020202020204" pitchFamily="34" charset="0"/>
                <a:cs typeface="Arial" panose="020B0604020202020204" pitchFamily="34" charset="0"/>
              </a:rPr>
              <a:t>Please find below information about what your child will be learning this term.</a:t>
            </a:r>
          </a:p>
          <a:p>
            <a:pPr algn="ctr"/>
            <a:r>
              <a:rPr lang="en-GB" sz="1200" dirty="0">
                <a:latin typeface="Arial" panose="020B0604020202020204" pitchFamily="34" charset="0"/>
                <a:cs typeface="Arial" panose="020B0604020202020204" pitchFamily="34" charset="0"/>
              </a:rPr>
              <a:t>If you would like more information speak to your child’s teacher.</a:t>
            </a:r>
          </a:p>
        </p:txBody>
      </p:sp>
      <p:sp>
        <p:nvSpPr>
          <p:cNvPr id="10" name="TextBox 9"/>
          <p:cNvSpPr txBox="1"/>
          <p:nvPr/>
        </p:nvSpPr>
        <p:spPr>
          <a:xfrm>
            <a:off x="223777" y="2300554"/>
            <a:ext cx="3824099" cy="1692771"/>
          </a:xfrm>
          <a:prstGeom prst="rect">
            <a:avLst/>
          </a:prstGeom>
          <a:noFill/>
        </p:spPr>
        <p:txBody>
          <a:bodyPr wrap="square" rtlCol="0">
            <a:spAutoFit/>
          </a:bodyPr>
          <a:lstStyle/>
          <a:p>
            <a:r>
              <a:rPr lang="en-GB" sz="1200" b="1" u="sng" dirty="0">
                <a:solidFill>
                  <a:srgbClr val="002060"/>
                </a:solidFill>
                <a:latin typeface="Arial" panose="020B0604020202020204" pitchFamily="34" charset="0"/>
                <a:cs typeface="Arial" panose="020B0604020202020204" pitchFamily="34" charset="0"/>
              </a:rPr>
              <a:t>Literacy</a:t>
            </a:r>
          </a:p>
          <a:p>
            <a:r>
              <a:rPr lang="en-GB" sz="900" b="1" dirty="0">
                <a:latin typeface="Arial" panose="020B0604020202020204" pitchFamily="34" charset="0"/>
                <a:cs typeface="Arial" panose="020B0604020202020204" pitchFamily="34" charset="0"/>
              </a:rPr>
              <a:t>Key Texts to Study:</a:t>
            </a:r>
          </a:p>
          <a:p>
            <a:r>
              <a:rPr lang="en-US" sz="900" dirty="0" err="1">
                <a:latin typeface="Arial" panose="020B0604020202020204" pitchFamily="34" charset="0"/>
                <a:cs typeface="Arial" panose="020B0604020202020204" pitchFamily="34" charset="0"/>
              </a:rPr>
              <a:t>Spiderwick</a:t>
            </a:r>
            <a:r>
              <a:rPr lang="en-US" sz="900" dirty="0">
                <a:latin typeface="Arial" panose="020B0604020202020204" pitchFamily="34" charset="0"/>
                <a:cs typeface="Arial" panose="020B0604020202020204" pitchFamily="34" charset="0"/>
              </a:rPr>
              <a:t> Field Guide -  Holly Black – Fiction Picture book</a:t>
            </a:r>
          </a:p>
          <a:p>
            <a:r>
              <a:rPr lang="en-US" sz="900" dirty="0">
                <a:latin typeface="Arial" panose="020B0604020202020204" pitchFamily="34" charset="0"/>
                <a:cs typeface="Arial" panose="020B0604020202020204" pitchFamily="34" charset="0"/>
              </a:rPr>
              <a:t>Titanium – Music Video</a:t>
            </a:r>
          </a:p>
          <a:p>
            <a:r>
              <a:rPr lang="en-US" sz="900" dirty="0" err="1">
                <a:latin typeface="Arial" panose="020B0604020202020204" pitchFamily="34" charset="0"/>
                <a:cs typeface="Arial" panose="020B0604020202020204" pitchFamily="34" charset="0"/>
              </a:rPr>
              <a:t>Hermelin</a:t>
            </a:r>
            <a:r>
              <a:rPr lang="en-US" sz="900" dirty="0">
                <a:latin typeface="Arial" panose="020B0604020202020204" pitchFamily="34" charset="0"/>
                <a:cs typeface="Arial" panose="020B0604020202020204" pitchFamily="34" charset="0"/>
              </a:rPr>
              <a:t> – Mini Grey – Picture book</a:t>
            </a:r>
          </a:p>
          <a:p>
            <a:r>
              <a:rPr lang="en-GB" sz="1100" b="1" u="sng" dirty="0">
                <a:solidFill>
                  <a:srgbClr val="002060"/>
                </a:solidFill>
                <a:latin typeface="Arial" panose="020B0604020202020204" pitchFamily="34" charset="0"/>
                <a:cs typeface="Arial" panose="020B0604020202020204" pitchFamily="34" charset="0"/>
              </a:rPr>
              <a:t>Guided Reading</a:t>
            </a:r>
            <a:endParaRPr lang="en-GB" sz="1100" dirty="0">
              <a:latin typeface="Arial" panose="020B0604020202020204" pitchFamily="34" charset="0"/>
              <a:cs typeface="Arial" panose="020B0604020202020204" pitchFamily="34" charset="0"/>
            </a:endParaRPr>
          </a:p>
          <a:p>
            <a:r>
              <a:rPr lang="en-GB" sz="900" dirty="0">
                <a:latin typeface="Arial" panose="020B0604020202020204" pitchFamily="34" charset="0"/>
                <a:cs typeface="Arial" panose="020B0604020202020204" pitchFamily="34" charset="0"/>
              </a:rPr>
              <a:t>Each week we will be reading a range of quality texts including: </a:t>
            </a:r>
          </a:p>
          <a:p>
            <a:pPr marL="171450" indent="-171450">
              <a:buFont typeface="Arial" panose="020B0604020202020204" pitchFamily="34" charset="0"/>
              <a:buChar char="•"/>
            </a:pPr>
            <a:r>
              <a:rPr lang="en-GB" sz="900" dirty="0">
                <a:latin typeface="Arial" panose="020B0604020202020204" pitchFamily="34" charset="0"/>
                <a:cs typeface="Arial" panose="020B0604020202020204" pitchFamily="34" charset="0"/>
              </a:rPr>
              <a:t>Poems: Question and answer, elegy, narrative</a:t>
            </a:r>
          </a:p>
          <a:p>
            <a:pPr marL="171450" indent="-171450">
              <a:buFont typeface="Arial" panose="020B0604020202020204" pitchFamily="34" charset="0"/>
              <a:buChar char="•"/>
            </a:pPr>
            <a:r>
              <a:rPr lang="en-GB" sz="900" dirty="0">
                <a:latin typeface="Arial" panose="020B0604020202020204" pitchFamily="34" charset="0"/>
                <a:cs typeface="Arial" panose="020B0604020202020204" pitchFamily="34" charset="0"/>
              </a:rPr>
              <a:t>Fiction: Graphic novel, historical fiction, dystopian </a:t>
            </a:r>
          </a:p>
          <a:p>
            <a:pPr marL="171450" indent="-171450">
              <a:buFont typeface="Arial" panose="020B0604020202020204" pitchFamily="34" charset="0"/>
              <a:buChar char="•"/>
            </a:pPr>
            <a:r>
              <a:rPr lang="en-GB" sz="900" dirty="0">
                <a:latin typeface="Arial" panose="020B0604020202020204" pitchFamily="34" charset="0"/>
                <a:cs typeface="Arial" panose="020B0604020202020204" pitchFamily="34" charset="0"/>
              </a:rPr>
              <a:t>Non fiction: Non-chronological report, reference</a:t>
            </a:r>
          </a:p>
          <a:p>
            <a:r>
              <a:rPr lang="en-GB" sz="900" dirty="0">
                <a:latin typeface="Arial" panose="020B0604020202020204" pitchFamily="34" charset="0"/>
                <a:cs typeface="Arial" panose="020B0604020202020204" pitchFamily="34" charset="0"/>
              </a:rPr>
              <a:t>*Text titles can be obtained from the class teacher.</a:t>
            </a:r>
          </a:p>
        </p:txBody>
      </p:sp>
      <p:sp>
        <p:nvSpPr>
          <p:cNvPr id="21" name="TextBox 20"/>
          <p:cNvSpPr txBox="1"/>
          <p:nvPr/>
        </p:nvSpPr>
        <p:spPr>
          <a:xfrm>
            <a:off x="2747359" y="6539698"/>
            <a:ext cx="2135003" cy="3046988"/>
          </a:xfrm>
          <a:prstGeom prst="rect">
            <a:avLst/>
          </a:prstGeom>
          <a:noFill/>
        </p:spPr>
        <p:txBody>
          <a:bodyPr wrap="square" rtlCol="0">
            <a:spAutoFit/>
          </a:bodyPr>
          <a:lstStyle/>
          <a:p>
            <a:r>
              <a:rPr lang="en-GB" sz="1200" b="1" u="sng" dirty="0">
                <a:solidFill>
                  <a:srgbClr val="002060"/>
                </a:solidFill>
                <a:latin typeface="Arial" panose="020B0604020202020204" pitchFamily="34" charset="0"/>
                <a:cs typeface="Arial" panose="020B0604020202020204" pitchFamily="34" charset="0"/>
              </a:rPr>
              <a:t>History/ Geography</a:t>
            </a:r>
          </a:p>
          <a:p>
            <a:r>
              <a:rPr lang="en-GB" sz="900" b="1" dirty="0"/>
              <a:t>Kings and Queens of England</a:t>
            </a:r>
            <a:r>
              <a:rPr lang="en-GB" sz="900" dirty="0"/>
              <a:t> </a:t>
            </a:r>
          </a:p>
          <a:p>
            <a:r>
              <a:rPr lang="en-GB" sz="900" dirty="0"/>
              <a:t> </a:t>
            </a:r>
            <a:r>
              <a:rPr lang="en-GB" sz="900" b="1" dirty="0"/>
              <a:t>Key focus Knowledge </a:t>
            </a:r>
            <a:r>
              <a:rPr lang="en-GB" sz="900" dirty="0"/>
              <a:t>– the changing power of the monarchy</a:t>
            </a:r>
          </a:p>
          <a:p>
            <a:r>
              <a:rPr lang="en-GB" sz="900" dirty="0"/>
              <a:t> </a:t>
            </a:r>
            <a:r>
              <a:rPr lang="en-GB" sz="900" b="1" dirty="0"/>
              <a:t>Key Focus Historical Enquiry – </a:t>
            </a:r>
            <a:r>
              <a:rPr lang="en-GB" sz="900" dirty="0"/>
              <a:t>family trees – who is related to who and when and why did different families rule the country</a:t>
            </a:r>
          </a:p>
          <a:p>
            <a:endParaRPr lang="en-GB" sz="900" dirty="0"/>
          </a:p>
          <a:p>
            <a:r>
              <a:rPr lang="en-GB" sz="900" b="1" dirty="0"/>
              <a:t>Mountains, Earthquakes and volcanoes</a:t>
            </a:r>
            <a:r>
              <a:rPr lang="en-GB" sz="900" dirty="0"/>
              <a:t> </a:t>
            </a:r>
            <a:r>
              <a:rPr lang="en-GB" sz="900" b="1" dirty="0"/>
              <a:t>Key Geographical Knowledge</a:t>
            </a:r>
            <a:endParaRPr lang="en-GB" sz="900" dirty="0"/>
          </a:p>
          <a:p>
            <a:r>
              <a:rPr lang="en-GB" sz="900" dirty="0"/>
              <a:t>Plates boundaries and the causes of earthquakes and volcanoes</a:t>
            </a:r>
          </a:p>
          <a:p>
            <a:r>
              <a:rPr lang="en-GB" sz="900" b="1" dirty="0"/>
              <a:t>Key Geographical Enquiry</a:t>
            </a:r>
            <a:endParaRPr lang="en-GB" sz="900" dirty="0"/>
          </a:p>
          <a:p>
            <a:r>
              <a:rPr lang="en-GB" sz="900" dirty="0"/>
              <a:t>Map the ring of fire</a:t>
            </a:r>
          </a:p>
          <a:p>
            <a:r>
              <a:rPr lang="en-GB" sz="900" dirty="0"/>
              <a:t>Identify the major mountain ranges around the world in relation to plate boundaries</a:t>
            </a:r>
          </a:p>
          <a:p>
            <a:r>
              <a:rPr lang="en-GB" sz="900" dirty="0"/>
              <a:t> </a:t>
            </a:r>
          </a:p>
          <a:p>
            <a:endParaRPr lang="en-GB" sz="900" dirty="0"/>
          </a:p>
          <a:p>
            <a:endParaRPr lang="en-GB" sz="900" dirty="0">
              <a:latin typeface="Arial" panose="020B0604020202020204" pitchFamily="34" charset="0"/>
              <a:cs typeface="Arial" panose="020B0604020202020204" pitchFamily="34" charset="0"/>
            </a:endParaRPr>
          </a:p>
        </p:txBody>
      </p:sp>
      <p:sp>
        <p:nvSpPr>
          <p:cNvPr id="23" name="TextBox 22"/>
          <p:cNvSpPr txBox="1"/>
          <p:nvPr/>
        </p:nvSpPr>
        <p:spPr>
          <a:xfrm>
            <a:off x="4236471" y="4077473"/>
            <a:ext cx="2432756" cy="2308324"/>
          </a:xfrm>
          <a:prstGeom prst="rect">
            <a:avLst/>
          </a:prstGeom>
          <a:noFill/>
        </p:spPr>
        <p:txBody>
          <a:bodyPr wrap="square" rtlCol="0">
            <a:spAutoFit/>
          </a:bodyPr>
          <a:lstStyle/>
          <a:p>
            <a:r>
              <a:rPr lang="en-GB" sz="900" b="1" u="sng" dirty="0">
                <a:solidFill>
                  <a:srgbClr val="002060"/>
                </a:solidFill>
                <a:latin typeface="Arial" panose="020B0604020202020204" pitchFamily="34" charset="0"/>
                <a:cs typeface="Arial" panose="020B0604020202020204" pitchFamily="34" charset="0"/>
              </a:rPr>
              <a:t>Science</a:t>
            </a:r>
          </a:p>
          <a:p>
            <a:r>
              <a:rPr lang="en-US" sz="900" b="1" dirty="0"/>
              <a:t>Living things: Evolution and inheritance</a:t>
            </a:r>
          </a:p>
          <a:p>
            <a:r>
              <a:rPr lang="en-US" sz="900" dirty="0"/>
              <a:t>Studying patterns in humans and other species, the children learn about inherited and environmental characteristics, understand how observations led Darwin and Wallace to develop theories, model finch variation and natural selection to explain species evolution and explore fossil evidence supporting this theory.</a:t>
            </a:r>
          </a:p>
          <a:p>
            <a:r>
              <a:rPr lang="en-US" sz="900" b="1" dirty="0"/>
              <a:t>Energy: Circuits, batteries and switches</a:t>
            </a:r>
          </a:p>
          <a:p>
            <a:r>
              <a:rPr lang="en-US" sz="900" dirty="0"/>
              <a:t>Revisiting electrical circuits, the children draw conventional circuit diagrams, use models to explain current, resistance and voltage, compare batteries and their effects on bulb brightness and apply their knowledge to design and create practical devices.</a:t>
            </a:r>
            <a:endParaRPr lang="en-GB" sz="900" b="1" u="sng" dirty="0">
              <a:solidFill>
                <a:srgbClr val="002060"/>
              </a:solidFill>
              <a:latin typeface="Arial" panose="020B0604020202020204" pitchFamily="34" charset="0"/>
              <a:cs typeface="Arial" panose="020B0604020202020204" pitchFamily="34" charset="0"/>
            </a:endParaRPr>
          </a:p>
        </p:txBody>
      </p:sp>
      <p:sp>
        <p:nvSpPr>
          <p:cNvPr id="29" name="TextBox 28"/>
          <p:cNvSpPr txBox="1"/>
          <p:nvPr/>
        </p:nvSpPr>
        <p:spPr>
          <a:xfrm>
            <a:off x="123816" y="6523661"/>
            <a:ext cx="2550115" cy="3139321"/>
          </a:xfrm>
          <a:prstGeom prst="rect">
            <a:avLst/>
          </a:prstGeom>
          <a:noFill/>
        </p:spPr>
        <p:txBody>
          <a:bodyPr wrap="square" rtlCol="0">
            <a:spAutoFit/>
          </a:bodyPr>
          <a:lstStyle/>
          <a:p>
            <a:r>
              <a:rPr lang="en-GB" sz="1200" b="1" u="sng" dirty="0">
                <a:solidFill>
                  <a:srgbClr val="002060"/>
                </a:solidFill>
                <a:latin typeface="Arial" panose="020B0604020202020204" pitchFamily="34" charset="0"/>
                <a:cs typeface="Arial" panose="020B0604020202020204" pitchFamily="34" charset="0"/>
              </a:rPr>
              <a:t>Art/ Design</a:t>
            </a:r>
          </a:p>
          <a:p>
            <a:r>
              <a:rPr lang="en-GB" sz="900" b="1" dirty="0">
                <a:latin typeface="Arial" panose="020B0604020202020204" pitchFamily="34" charset="0"/>
                <a:cs typeface="Arial" panose="020B0604020202020204" pitchFamily="34" charset="0"/>
              </a:rPr>
              <a:t>Royal Portraiture</a:t>
            </a:r>
            <a:endParaRPr lang="en-GB" sz="900" dirty="0">
              <a:latin typeface="Arial" panose="020B0604020202020204" pitchFamily="34" charset="0"/>
              <a:cs typeface="Arial" panose="020B0604020202020204" pitchFamily="34" charset="0"/>
            </a:endParaRPr>
          </a:p>
          <a:p>
            <a:r>
              <a:rPr lang="en-GB" sz="900" b="1" dirty="0">
                <a:latin typeface="Arial" panose="020B0604020202020204" pitchFamily="34" charset="0"/>
                <a:cs typeface="Arial" panose="020B0604020202020204" pitchFamily="34" charset="0"/>
              </a:rPr>
              <a:t>Key Knowledge:</a:t>
            </a:r>
            <a:endParaRPr lang="en-GB" sz="900" dirty="0">
              <a:latin typeface="Arial" panose="020B0604020202020204" pitchFamily="34" charset="0"/>
              <a:cs typeface="Arial" panose="020B0604020202020204" pitchFamily="34" charset="0"/>
            </a:endParaRPr>
          </a:p>
          <a:p>
            <a:r>
              <a:rPr lang="en-GB" sz="900" dirty="0">
                <a:latin typeface="Arial" panose="020B0604020202020204" pitchFamily="34" charset="0"/>
                <a:cs typeface="Arial" panose="020B0604020202020204" pitchFamily="34" charset="0"/>
              </a:rPr>
              <a:t>How Royal Portraits have been used to create an image that sends a message about the type of ruler they are.</a:t>
            </a:r>
          </a:p>
          <a:p>
            <a:r>
              <a:rPr lang="en-GB" sz="900" dirty="0">
                <a:latin typeface="Arial" panose="020B0604020202020204" pitchFamily="34" charset="0"/>
                <a:cs typeface="Arial" panose="020B0604020202020204" pitchFamily="34" charset="0"/>
              </a:rPr>
              <a:t>Why official and unofficial portraits may be very different</a:t>
            </a:r>
          </a:p>
          <a:p>
            <a:r>
              <a:rPr lang="en-GB" sz="900" b="1" dirty="0">
                <a:latin typeface="Arial" panose="020B0604020202020204" pitchFamily="34" charset="0"/>
                <a:cs typeface="Arial" panose="020B0604020202020204" pitchFamily="34" charset="0"/>
              </a:rPr>
              <a:t>Key Skills:</a:t>
            </a:r>
            <a:endParaRPr lang="en-GB" sz="900" dirty="0">
              <a:latin typeface="Arial" panose="020B0604020202020204" pitchFamily="34" charset="0"/>
              <a:cs typeface="Arial" panose="020B0604020202020204" pitchFamily="34" charset="0"/>
            </a:endParaRPr>
          </a:p>
          <a:p>
            <a:r>
              <a:rPr lang="en-GB" sz="900" dirty="0">
                <a:latin typeface="Arial" panose="020B0604020202020204" pitchFamily="34" charset="0"/>
                <a:cs typeface="Arial" panose="020B0604020202020204" pitchFamily="34" charset="0"/>
              </a:rPr>
              <a:t>Observing the style of painter to inform your own work</a:t>
            </a:r>
          </a:p>
          <a:p>
            <a:r>
              <a:rPr lang="en-GB" sz="900" dirty="0">
                <a:latin typeface="Arial" panose="020B0604020202020204" pitchFamily="34" charset="0"/>
                <a:cs typeface="Arial" panose="020B0604020202020204" pitchFamily="34" charset="0"/>
              </a:rPr>
              <a:t>Drawing and painting people using careful observation and proportion</a:t>
            </a:r>
            <a:endParaRPr lang="en-GB" sz="900" b="1" u="sng" dirty="0">
              <a:solidFill>
                <a:srgbClr val="002060"/>
              </a:solidFill>
              <a:latin typeface="Arial" panose="020B0604020202020204" pitchFamily="34" charset="0"/>
              <a:cs typeface="Arial" panose="020B0604020202020204" pitchFamily="34" charset="0"/>
            </a:endParaRPr>
          </a:p>
          <a:p>
            <a:endParaRPr lang="en-GB" sz="900" b="1" u="sng" dirty="0">
              <a:solidFill>
                <a:srgbClr val="002060"/>
              </a:solidFill>
              <a:latin typeface="Arial" panose="020B0604020202020204" pitchFamily="34" charset="0"/>
              <a:cs typeface="Arial" panose="020B0604020202020204" pitchFamily="34" charset="0"/>
            </a:endParaRPr>
          </a:p>
          <a:p>
            <a:endParaRPr lang="en-GB" sz="900" b="1" u="sng" dirty="0">
              <a:solidFill>
                <a:srgbClr val="002060"/>
              </a:solidFill>
              <a:latin typeface="Arial" panose="020B0604020202020204" pitchFamily="34" charset="0"/>
              <a:cs typeface="Arial" panose="020B0604020202020204" pitchFamily="34" charset="0"/>
            </a:endParaRPr>
          </a:p>
          <a:p>
            <a:r>
              <a:rPr lang="en-GB" sz="1000" dirty="0">
                <a:latin typeface="Arial" panose="020B0604020202020204" pitchFamily="34" charset="0"/>
                <a:cs typeface="Arial" panose="020B0604020202020204" pitchFamily="34" charset="0"/>
              </a:rPr>
              <a:t>Types of abuse</a:t>
            </a:r>
          </a:p>
          <a:p>
            <a:r>
              <a:rPr lang="en-GB" sz="1000" dirty="0">
                <a:latin typeface="Arial" panose="020B0604020202020204" pitchFamily="34" charset="0"/>
                <a:cs typeface="Arial" panose="020B0604020202020204" pitchFamily="34" charset="0"/>
              </a:rPr>
              <a:t>Making good choices</a:t>
            </a:r>
          </a:p>
          <a:p>
            <a:r>
              <a:rPr lang="en-GB" sz="1000" dirty="0">
                <a:latin typeface="Arial" panose="020B0604020202020204" pitchFamily="34" charset="0"/>
                <a:cs typeface="Arial" panose="020B0604020202020204" pitchFamily="34" charset="0"/>
              </a:rPr>
              <a:t>Giving assistance </a:t>
            </a:r>
          </a:p>
          <a:p>
            <a:r>
              <a:rPr lang="en-GB" sz="1000" dirty="0">
                <a:latin typeface="Arial" panose="020B0604020202020204" pitchFamily="34" charset="0"/>
                <a:cs typeface="Arial" panose="020B0604020202020204" pitchFamily="34" charset="0"/>
              </a:rPr>
              <a:t>Reaching out </a:t>
            </a:r>
          </a:p>
          <a:p>
            <a:r>
              <a:rPr lang="en-GB" sz="1000" dirty="0">
                <a:latin typeface="Arial" panose="020B0604020202020204" pitchFamily="34" charset="0"/>
                <a:cs typeface="Arial" panose="020B0604020202020204" pitchFamily="34" charset="0"/>
              </a:rPr>
              <a:t>The world of work </a:t>
            </a:r>
          </a:p>
          <a:p>
            <a:r>
              <a:rPr lang="en-GB" sz="1000" dirty="0">
                <a:latin typeface="Arial" panose="020B0604020202020204" pitchFamily="34" charset="0"/>
                <a:cs typeface="Arial" panose="020B0604020202020204" pitchFamily="34" charset="0"/>
              </a:rPr>
              <a:t>Money and me</a:t>
            </a:r>
          </a:p>
        </p:txBody>
      </p:sp>
      <p:sp>
        <p:nvSpPr>
          <p:cNvPr id="33" name="TextBox 32"/>
          <p:cNvSpPr txBox="1"/>
          <p:nvPr/>
        </p:nvSpPr>
        <p:spPr>
          <a:xfrm>
            <a:off x="4871238" y="6528043"/>
            <a:ext cx="2042883" cy="1431161"/>
          </a:xfrm>
          <a:prstGeom prst="rect">
            <a:avLst/>
          </a:prstGeom>
          <a:noFill/>
        </p:spPr>
        <p:txBody>
          <a:bodyPr wrap="square" rtlCol="0">
            <a:spAutoFit/>
          </a:bodyPr>
          <a:lstStyle/>
          <a:p>
            <a:r>
              <a:rPr lang="en-GB" sz="1200" b="1" u="sng" dirty="0">
                <a:solidFill>
                  <a:srgbClr val="002060"/>
                </a:solidFill>
                <a:latin typeface="Arial" panose="020B0604020202020204" pitchFamily="34" charset="0"/>
                <a:cs typeface="Arial" panose="020B0604020202020204" pitchFamily="34" charset="0"/>
              </a:rPr>
              <a:t>PE</a:t>
            </a:r>
            <a:endParaRPr lang="en-US" sz="900" dirty="0">
              <a:solidFill>
                <a:srgbClr val="FF0000"/>
              </a:solidFill>
              <a:latin typeface="Arial" panose="020B0604020202020204" pitchFamily="34" charset="0"/>
              <a:cs typeface="Arial" panose="020B0604020202020204" pitchFamily="34" charset="0"/>
            </a:endParaRPr>
          </a:p>
          <a:p>
            <a:r>
              <a:rPr lang="en-US" sz="900" b="1" dirty="0">
                <a:latin typeface="Arial" panose="020B0604020202020204" pitchFamily="34" charset="0"/>
                <a:cs typeface="Arial" panose="020B0604020202020204" pitchFamily="34" charset="0"/>
              </a:rPr>
              <a:t>Real PE: </a:t>
            </a:r>
          </a:p>
          <a:p>
            <a:pPr marL="171450" indent="-171450">
              <a:buFont typeface="Arial" panose="020B0604020202020204" pitchFamily="34" charset="0"/>
              <a:buChar char="•"/>
            </a:pPr>
            <a:r>
              <a:rPr lang="en-US" sz="900" dirty="0">
                <a:latin typeface="Arial" panose="020B0604020202020204" pitchFamily="34" charset="0"/>
                <a:cs typeface="Arial" panose="020B0604020202020204" pitchFamily="34" charset="0"/>
              </a:rPr>
              <a:t>Coordination; floor movement patterns </a:t>
            </a:r>
          </a:p>
          <a:p>
            <a:pPr marL="171450" indent="-171450">
              <a:buFont typeface="Arial" panose="020B0604020202020204" pitchFamily="34" charset="0"/>
              <a:buChar char="•"/>
            </a:pPr>
            <a:r>
              <a:rPr lang="en-US" sz="900" dirty="0">
                <a:latin typeface="Arial" panose="020B0604020202020204" pitchFamily="34" charset="0"/>
                <a:cs typeface="Arial" panose="020B0604020202020204" pitchFamily="34" charset="0"/>
              </a:rPr>
              <a:t>Balance and agility; static balance skills up to one leg standing </a:t>
            </a:r>
          </a:p>
          <a:p>
            <a:r>
              <a:rPr lang="en-US" sz="900" b="1" dirty="0">
                <a:latin typeface="Arial" panose="020B0604020202020204" pitchFamily="34" charset="0"/>
                <a:cs typeface="Arial" panose="020B0604020202020204" pitchFamily="34" charset="0"/>
              </a:rPr>
              <a:t>Dance </a:t>
            </a:r>
          </a:p>
          <a:p>
            <a:endParaRPr lang="en-GB" sz="1200" b="1" u="sng" dirty="0">
              <a:solidFill>
                <a:srgbClr val="002060"/>
              </a:solidFill>
              <a:latin typeface="Arial" panose="020B0604020202020204" pitchFamily="34" charset="0"/>
              <a:cs typeface="Arial" panose="020B0604020202020204" pitchFamily="34" charset="0"/>
            </a:endParaRPr>
          </a:p>
        </p:txBody>
      </p:sp>
      <p:sp>
        <p:nvSpPr>
          <p:cNvPr id="28" name="Rounded Rectangle 27"/>
          <p:cNvSpPr/>
          <p:nvPr/>
        </p:nvSpPr>
        <p:spPr>
          <a:xfrm>
            <a:off x="4843448" y="7994394"/>
            <a:ext cx="1919667" cy="1797125"/>
          </a:xfrm>
          <a:prstGeom prst="roundRect">
            <a:avLst/>
          </a:prstGeom>
          <a:solidFill>
            <a:schemeClr val="bg1">
              <a:alpha val="72000"/>
            </a:schemeClr>
          </a:solidFill>
          <a:ln w="1905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Arial" panose="020B0604020202020204" pitchFamily="34" charset="0"/>
              <a:cs typeface="Arial" panose="020B0604020202020204" pitchFamily="34" charset="0"/>
            </a:endParaRPr>
          </a:p>
        </p:txBody>
      </p:sp>
      <p:sp>
        <p:nvSpPr>
          <p:cNvPr id="30" name="TextBox 29"/>
          <p:cNvSpPr txBox="1"/>
          <p:nvPr/>
        </p:nvSpPr>
        <p:spPr>
          <a:xfrm>
            <a:off x="4877616" y="7965256"/>
            <a:ext cx="1944856" cy="1815882"/>
          </a:xfrm>
          <a:prstGeom prst="rect">
            <a:avLst/>
          </a:prstGeom>
          <a:noFill/>
        </p:spPr>
        <p:txBody>
          <a:bodyPr wrap="square" rtlCol="0">
            <a:spAutoFit/>
          </a:bodyPr>
          <a:lstStyle/>
          <a:p>
            <a:r>
              <a:rPr lang="en-GB" sz="1200" b="1" u="sng" dirty="0">
                <a:solidFill>
                  <a:srgbClr val="002060"/>
                </a:solidFill>
                <a:latin typeface="Arial" panose="020B0604020202020204" pitchFamily="34" charset="0"/>
                <a:cs typeface="Arial" panose="020B0604020202020204" pitchFamily="34" charset="0"/>
              </a:rPr>
              <a:t>Computing</a:t>
            </a:r>
            <a:endParaRPr lang="en-GB" sz="900" dirty="0">
              <a:latin typeface="Arial" panose="020B0604020202020204" pitchFamily="34" charset="0"/>
              <a:cs typeface="Arial" panose="020B0604020202020204" pitchFamily="34" charset="0"/>
            </a:endParaRPr>
          </a:p>
          <a:p>
            <a:endParaRPr lang="en-GB" sz="100" dirty="0">
              <a:latin typeface="Arial" panose="020B0604020202020204" pitchFamily="34" charset="0"/>
              <a:cs typeface="Arial" panose="020B0604020202020204" pitchFamily="34" charset="0"/>
            </a:endParaRPr>
          </a:p>
          <a:p>
            <a:r>
              <a:rPr lang="en-GB" sz="900" dirty="0">
                <a:latin typeface="Arial" panose="020B0604020202020204" pitchFamily="34" charset="0"/>
                <a:cs typeface="Arial" panose="020B0604020202020204" pitchFamily="34" charset="0"/>
              </a:rPr>
              <a:t>Programming</a:t>
            </a:r>
          </a:p>
          <a:p>
            <a:pPr marL="171450" indent="-171450">
              <a:buFont typeface="Arial" panose="020B0604020202020204" pitchFamily="34" charset="0"/>
              <a:buChar char="•"/>
            </a:pPr>
            <a:r>
              <a:rPr lang="en-GB" sz="900" dirty="0">
                <a:latin typeface="Arial" panose="020B0604020202020204" pitchFamily="34" charset="0"/>
                <a:cs typeface="Arial" panose="020B0604020202020204" pitchFamily="34" charset="0"/>
              </a:rPr>
              <a:t>Implement clear names and values of variables in games</a:t>
            </a:r>
          </a:p>
          <a:p>
            <a:pPr marL="171450" indent="-171450">
              <a:buFont typeface="Arial" panose="020B0604020202020204" pitchFamily="34" charset="0"/>
              <a:buChar char="•"/>
            </a:pPr>
            <a:r>
              <a:rPr lang="en-GB" sz="900" dirty="0">
                <a:latin typeface="Arial" panose="020B0604020202020204" pitchFamily="34" charset="0"/>
                <a:cs typeface="Arial" panose="020B0604020202020204" pitchFamily="34" charset="0"/>
              </a:rPr>
              <a:t>Explore how variables and loops in design choices make </a:t>
            </a:r>
            <a:r>
              <a:rPr lang="en-GB" sz="900">
                <a:latin typeface="Arial" panose="020B0604020202020204" pitchFamily="34" charset="0"/>
                <a:cs typeface="Arial" panose="020B0604020202020204" pitchFamily="34" charset="0"/>
              </a:rPr>
              <a:t>coding more efficient</a:t>
            </a:r>
            <a:endParaRPr lang="en-GB" sz="900" dirty="0">
              <a:latin typeface="Arial" panose="020B0604020202020204" pitchFamily="34" charset="0"/>
              <a:cs typeface="Arial" panose="020B0604020202020204" pitchFamily="34" charset="0"/>
            </a:endParaRPr>
          </a:p>
          <a:p>
            <a:r>
              <a:rPr lang="en-GB" sz="900" dirty="0">
                <a:latin typeface="Arial" panose="020B0604020202020204" pitchFamily="34" charset="0"/>
                <a:cs typeface="Arial" panose="020B0604020202020204" pitchFamily="34" charset="0"/>
              </a:rPr>
              <a:t>Big Data</a:t>
            </a:r>
          </a:p>
          <a:p>
            <a:pPr marL="171450" indent="-171450">
              <a:buFont typeface="Arial" panose="020B0604020202020204" pitchFamily="34" charset="0"/>
              <a:buChar char="•"/>
            </a:pPr>
            <a:r>
              <a:rPr lang="en-GB" sz="900" dirty="0">
                <a:latin typeface="Arial" panose="020B0604020202020204" pitchFamily="34" charset="0"/>
                <a:cs typeface="Arial" panose="020B0604020202020204" pitchFamily="34" charset="0"/>
              </a:rPr>
              <a:t>Use tools to explore a range of larger data sets</a:t>
            </a:r>
          </a:p>
          <a:p>
            <a:pPr marL="171450" indent="-171450">
              <a:buFont typeface="Arial" panose="020B0604020202020204" pitchFamily="34" charset="0"/>
              <a:buChar char="•"/>
            </a:pPr>
            <a:r>
              <a:rPr lang="en-GB" sz="900" dirty="0">
                <a:latin typeface="Arial" panose="020B0604020202020204" pitchFamily="34" charset="0"/>
                <a:cs typeface="Arial" panose="020B0604020202020204" pitchFamily="34" charset="0"/>
              </a:rPr>
              <a:t>Discuss ethics around collection of everyday data</a:t>
            </a:r>
          </a:p>
        </p:txBody>
      </p:sp>
      <p:sp>
        <p:nvSpPr>
          <p:cNvPr id="19" name="TextBox 18"/>
          <p:cNvSpPr txBox="1"/>
          <p:nvPr/>
        </p:nvSpPr>
        <p:spPr>
          <a:xfrm>
            <a:off x="3946409" y="2358679"/>
            <a:ext cx="2816707" cy="1569660"/>
          </a:xfrm>
          <a:prstGeom prst="rect">
            <a:avLst/>
          </a:prstGeom>
          <a:noFill/>
        </p:spPr>
        <p:txBody>
          <a:bodyPr wrap="square" rtlCol="0">
            <a:spAutoFit/>
          </a:bodyPr>
          <a:lstStyle/>
          <a:p>
            <a:r>
              <a:rPr lang="en-GB" sz="1200" b="1" u="sng" dirty="0">
                <a:solidFill>
                  <a:srgbClr val="002060"/>
                </a:solidFill>
                <a:latin typeface="Arial" panose="020B0604020202020204" pitchFamily="34" charset="0"/>
                <a:cs typeface="Arial" panose="020B0604020202020204" pitchFamily="34" charset="0"/>
              </a:rPr>
              <a:t>Maths</a:t>
            </a:r>
          </a:p>
          <a:p>
            <a:pPr marL="171450" indent="-171450">
              <a:buFont typeface="Arial" panose="020B0604020202020204" pitchFamily="34" charset="0"/>
              <a:buChar char="•"/>
            </a:pPr>
            <a:r>
              <a:rPr lang="en-GB" sz="1200" dirty="0">
                <a:latin typeface="Arial" panose="020B0604020202020204" pitchFamily="34" charset="0"/>
                <a:cs typeface="Arial" panose="020B0604020202020204" pitchFamily="34" charset="0"/>
              </a:rPr>
              <a:t>Decimals</a:t>
            </a:r>
          </a:p>
          <a:p>
            <a:pPr marL="171450" indent="-171450">
              <a:buFont typeface="Arial" panose="020B0604020202020204" pitchFamily="34" charset="0"/>
              <a:buChar char="•"/>
            </a:pPr>
            <a:r>
              <a:rPr lang="en-GB" sz="1200" dirty="0">
                <a:latin typeface="Arial" panose="020B0604020202020204" pitchFamily="34" charset="0"/>
                <a:cs typeface="Arial" panose="020B0604020202020204" pitchFamily="34" charset="0"/>
              </a:rPr>
              <a:t>Fractions, decimals, percentages</a:t>
            </a:r>
          </a:p>
          <a:p>
            <a:pPr marL="171450" indent="-171450">
              <a:buFont typeface="Arial" panose="020B0604020202020204" pitchFamily="34" charset="0"/>
              <a:buChar char="•"/>
            </a:pPr>
            <a:r>
              <a:rPr lang="en-GB" sz="1200" dirty="0">
                <a:latin typeface="Arial" panose="020B0604020202020204" pitchFamily="34" charset="0"/>
                <a:cs typeface="Arial" panose="020B0604020202020204" pitchFamily="34" charset="0"/>
              </a:rPr>
              <a:t>Area, perimeter and volume</a:t>
            </a:r>
          </a:p>
          <a:p>
            <a:pPr marL="171450" indent="-171450">
              <a:buFont typeface="Arial" panose="020B0604020202020204" pitchFamily="34" charset="0"/>
              <a:buChar char="•"/>
            </a:pPr>
            <a:r>
              <a:rPr lang="en-GB" sz="1200" dirty="0">
                <a:latin typeface="Arial" panose="020B0604020202020204" pitchFamily="34" charset="0"/>
                <a:cs typeface="Arial" panose="020B0604020202020204" pitchFamily="34" charset="0"/>
              </a:rPr>
              <a:t>Statistics</a:t>
            </a:r>
          </a:p>
          <a:p>
            <a:pPr marL="171450" indent="-171450">
              <a:buFont typeface="Arial" panose="020B0604020202020204" pitchFamily="34" charset="0"/>
              <a:buChar char="•"/>
            </a:pPr>
            <a:r>
              <a:rPr lang="en-GB" sz="1200" dirty="0">
                <a:latin typeface="Arial" panose="020B0604020202020204" pitchFamily="34" charset="0"/>
                <a:cs typeface="Arial" panose="020B0604020202020204" pitchFamily="34" charset="0"/>
              </a:rPr>
              <a:t>Ratio</a:t>
            </a:r>
          </a:p>
          <a:p>
            <a:pPr marL="171450" indent="-171450">
              <a:buFont typeface="Arial" panose="020B0604020202020204" pitchFamily="34" charset="0"/>
              <a:buChar char="•"/>
            </a:pPr>
            <a:r>
              <a:rPr lang="en-GB" sz="1200" dirty="0">
                <a:latin typeface="Arial" panose="020B0604020202020204" pitchFamily="34" charset="0"/>
                <a:cs typeface="Arial" panose="020B0604020202020204" pitchFamily="34" charset="0"/>
              </a:rPr>
              <a:t>Algebra </a:t>
            </a:r>
          </a:p>
          <a:p>
            <a:pPr marL="171450" indent="-171450">
              <a:buFont typeface="Arial" panose="020B0604020202020204" pitchFamily="34" charset="0"/>
              <a:buChar char="•"/>
            </a:pPr>
            <a:endParaRPr lang="en-GB" sz="1200" dirty="0">
              <a:solidFill>
                <a:srgbClr val="002060"/>
              </a:solidFill>
              <a:latin typeface="Arial" panose="020B0604020202020204" pitchFamily="34" charset="0"/>
              <a:cs typeface="Arial" panose="020B0604020202020204" pitchFamily="34" charset="0"/>
            </a:endParaRPr>
          </a:p>
        </p:txBody>
      </p:sp>
      <p:pic>
        <p:nvPicPr>
          <p:cNvPr id="52" name="Picture 51"/>
          <p:cNvPicPr>
            <a:picLocks noChangeAspect="1"/>
          </p:cNvPicPr>
          <p:nvPr/>
        </p:nvPicPr>
        <p:blipFill>
          <a:blip r:embed="rId11">
            <a:extLst>
              <a:ext uri="{28A0092B-C50C-407E-A947-70E740481C1C}">
                <a14:useLocalDpi xmlns:a14="http://schemas.microsoft.com/office/drawing/2010/main" val="0"/>
              </a:ext>
            </a:extLst>
          </a:blip>
          <a:stretch>
            <a:fillRect/>
          </a:stretch>
        </p:blipFill>
        <p:spPr>
          <a:xfrm>
            <a:off x="-18396" y="195253"/>
            <a:ext cx="2019440" cy="2060654"/>
          </a:xfrm>
          <a:prstGeom prst="rect">
            <a:avLst/>
          </a:prstGeom>
        </p:spPr>
      </p:pic>
      <p:pic>
        <p:nvPicPr>
          <p:cNvPr id="53" name="Picture 52"/>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5284214" y="1301097"/>
            <a:ext cx="1342002" cy="890979"/>
          </a:xfrm>
          <a:prstGeom prst="rect">
            <a:avLst/>
          </a:prstGeom>
        </p:spPr>
      </p:pic>
      <p:sp>
        <p:nvSpPr>
          <p:cNvPr id="42" name="Rounded Rectangle 41"/>
          <p:cNvSpPr/>
          <p:nvPr/>
        </p:nvSpPr>
        <p:spPr>
          <a:xfrm>
            <a:off x="2674420" y="9176710"/>
            <a:ext cx="2085043" cy="614810"/>
          </a:xfrm>
          <a:prstGeom prst="roundRect">
            <a:avLst/>
          </a:prstGeom>
          <a:solidFill>
            <a:schemeClr val="bg1">
              <a:alpha val="84000"/>
            </a:schemeClr>
          </a:solidFill>
          <a:ln w="1905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Arial" panose="020B0604020202020204" pitchFamily="34" charset="0"/>
              <a:cs typeface="Arial" panose="020B0604020202020204" pitchFamily="34" charset="0"/>
            </a:endParaRPr>
          </a:p>
        </p:txBody>
      </p:sp>
      <p:sp>
        <p:nvSpPr>
          <p:cNvPr id="49" name="TextBox 48"/>
          <p:cNvSpPr txBox="1"/>
          <p:nvPr/>
        </p:nvSpPr>
        <p:spPr>
          <a:xfrm>
            <a:off x="2744314" y="9187063"/>
            <a:ext cx="2218215" cy="877163"/>
          </a:xfrm>
          <a:prstGeom prst="rect">
            <a:avLst/>
          </a:prstGeom>
          <a:noFill/>
        </p:spPr>
        <p:txBody>
          <a:bodyPr wrap="square" rtlCol="0">
            <a:spAutoFit/>
          </a:bodyPr>
          <a:lstStyle/>
          <a:p>
            <a:r>
              <a:rPr lang="en-GB" sz="1200" b="1" u="sng" dirty="0">
                <a:solidFill>
                  <a:srgbClr val="002060"/>
                </a:solidFill>
                <a:latin typeface="Arial" panose="020B0604020202020204" pitchFamily="34" charset="0"/>
                <a:cs typeface="Arial" panose="020B0604020202020204" pitchFamily="34" charset="0"/>
              </a:rPr>
              <a:t>Music  </a:t>
            </a:r>
            <a:r>
              <a:rPr lang="en-GB" sz="1200" dirty="0" err="1">
                <a:solidFill>
                  <a:srgbClr val="002060"/>
                </a:solidFill>
                <a:latin typeface="Arial" panose="020B0604020202020204" pitchFamily="34" charset="0"/>
                <a:cs typeface="Arial" panose="020B0604020202020204" pitchFamily="34" charset="0"/>
              </a:rPr>
              <a:t>Kapow</a:t>
            </a:r>
            <a:r>
              <a:rPr lang="en-GB" sz="1200" dirty="0">
                <a:solidFill>
                  <a:srgbClr val="002060"/>
                </a:solidFill>
                <a:latin typeface="Arial" panose="020B0604020202020204" pitchFamily="34" charset="0"/>
                <a:cs typeface="Arial" panose="020B0604020202020204" pitchFamily="34" charset="0"/>
              </a:rPr>
              <a:t> scheme</a:t>
            </a:r>
          </a:p>
          <a:p>
            <a:r>
              <a:rPr lang="en-GB" sz="900" dirty="0">
                <a:latin typeface="Arial" panose="020B0604020202020204" pitchFamily="34" charset="0"/>
                <a:cs typeface="Arial" panose="020B0604020202020204" pitchFamily="34" charset="0"/>
              </a:rPr>
              <a:t>Film music</a:t>
            </a:r>
          </a:p>
          <a:p>
            <a:r>
              <a:rPr lang="en-GB" sz="900" dirty="0">
                <a:latin typeface="Arial" panose="020B0604020202020204" pitchFamily="34" charset="0"/>
                <a:cs typeface="Arial" panose="020B0604020202020204" pitchFamily="34" charset="0"/>
              </a:rPr>
              <a:t>Theme and variation (Pop Art)</a:t>
            </a:r>
          </a:p>
          <a:p>
            <a:endParaRPr lang="en-GB" sz="1200" b="1" u="sng" dirty="0">
              <a:solidFill>
                <a:srgbClr val="002060"/>
              </a:solidFill>
              <a:latin typeface="Arial" panose="020B0604020202020204" pitchFamily="34" charset="0"/>
              <a:cs typeface="Arial" panose="020B0604020202020204" pitchFamily="34" charset="0"/>
            </a:endParaRPr>
          </a:p>
          <a:p>
            <a:r>
              <a:rPr lang="en-GB" sz="900" dirty="0">
                <a:latin typeface="Arial" panose="020B0604020202020204" pitchFamily="34" charset="0"/>
                <a:cs typeface="Arial" panose="020B0604020202020204" pitchFamily="34" charset="0"/>
              </a:rPr>
              <a:t> </a:t>
            </a:r>
          </a:p>
        </p:txBody>
      </p:sp>
      <p:sp>
        <p:nvSpPr>
          <p:cNvPr id="27" name="TextBox 26"/>
          <p:cNvSpPr txBox="1"/>
          <p:nvPr/>
        </p:nvSpPr>
        <p:spPr>
          <a:xfrm>
            <a:off x="212932" y="4362397"/>
            <a:ext cx="3995981" cy="646331"/>
          </a:xfrm>
          <a:prstGeom prst="rect">
            <a:avLst/>
          </a:prstGeom>
          <a:noFill/>
        </p:spPr>
        <p:txBody>
          <a:bodyPr wrap="square" rtlCol="0">
            <a:spAutoFit/>
          </a:bodyPr>
          <a:lstStyle/>
          <a:p>
            <a:r>
              <a:rPr lang="en-GB" sz="1200" b="1" u="sng" dirty="0">
                <a:solidFill>
                  <a:srgbClr val="002060"/>
                </a:solidFill>
                <a:latin typeface="Arial" panose="020B0604020202020204" pitchFamily="34" charset="0"/>
                <a:cs typeface="Arial" panose="020B0604020202020204" pitchFamily="34" charset="0"/>
              </a:rPr>
              <a:t>RE</a:t>
            </a:r>
          </a:p>
          <a:p>
            <a:r>
              <a:rPr lang="en-GB" sz="1200" dirty="0">
                <a:solidFill>
                  <a:srgbClr val="002060"/>
                </a:solidFill>
                <a:latin typeface="Arial" panose="020B0604020202020204" pitchFamily="34" charset="0"/>
                <a:cs typeface="Arial" panose="020B0604020202020204" pitchFamily="34" charset="0"/>
              </a:rPr>
              <a:t>Branch 3: Galilee to Jerusalem</a:t>
            </a:r>
          </a:p>
          <a:p>
            <a:r>
              <a:rPr lang="en-GB" sz="1200" dirty="0">
                <a:solidFill>
                  <a:srgbClr val="002060"/>
                </a:solidFill>
                <a:latin typeface="Arial" panose="020B0604020202020204" pitchFamily="34" charset="0"/>
                <a:cs typeface="Arial" panose="020B0604020202020204" pitchFamily="34" charset="0"/>
              </a:rPr>
              <a:t>Branch 4: Desert to Garden</a:t>
            </a:r>
          </a:p>
        </p:txBody>
      </p:sp>
    </p:spTree>
    <p:extLst>
      <p:ext uri="{BB962C8B-B14F-4D97-AF65-F5344CB8AC3E}">
        <p14:creationId xmlns:p14="http://schemas.microsoft.com/office/powerpoint/2010/main" val="3040970418"/>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832050D00CFE584BB9C575F16D585184" ma:contentTypeVersion="13" ma:contentTypeDescription="Create a new document." ma:contentTypeScope="" ma:versionID="ac3fe7c79932c2f19361fd3f8a212a55">
  <xsd:schema xmlns:xsd="http://www.w3.org/2001/XMLSchema" xmlns:xs="http://www.w3.org/2001/XMLSchema" xmlns:p="http://schemas.microsoft.com/office/2006/metadata/properties" xmlns:ns2="709ed1fa-3339-4f95-bcf4-406cd817ec1e" xmlns:ns3="297c5e1b-f9ba-44c3-a503-67c3f4189faa" targetNamespace="http://schemas.microsoft.com/office/2006/metadata/properties" ma:root="true" ma:fieldsID="508c958c0835ae788e6afbd1e52a9b82" ns2:_="" ns3:_="">
    <xsd:import namespace="709ed1fa-3339-4f95-bcf4-406cd817ec1e"/>
    <xsd:import namespace="297c5e1b-f9ba-44c3-a503-67c3f4189faa"/>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DateTaken"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LengthInSeconds" minOccurs="0"/>
                <xsd:element ref="ns2:MediaServiceBillingMetadata"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09ed1fa-3339-4f95-bcf4-406cd817ec1e"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DateTaken" ma:index="11" nillable="true" ma:displayName="MediaServiceDateTaken" ma:hidden="true" ma:indexed="true" ma:internalName="MediaServiceDateTaken" ma:readOnly="true">
      <xsd:simpleType>
        <xsd:restriction base="dms:Text"/>
      </xsd:simpleType>
    </xsd:element>
    <xsd:element name="lcf76f155ced4ddcb4097134ff3c332f" ma:index="13" nillable="true" ma:taxonomy="true" ma:internalName="lcf76f155ced4ddcb4097134ff3c332f" ma:taxonomyFieldName="MediaServiceImageTags" ma:displayName="Image Tags" ma:readOnly="false" ma:fieldId="{5cf76f15-5ced-4ddc-b409-7134ff3c332f}" ma:taxonomyMulti="true" ma:sspId="fd190b30-a8c1-42ee-ae51-a144fdb6f13c" ma:termSetId="09814cd3-568e-fe90-9814-8d621ff8fb84" ma:anchorId="fba54fb3-c3e1-fe81-a776-ca4b69148c4d" ma:open="true" ma:isKeyword="false">
      <xsd:complexType>
        <xsd:sequence>
          <xsd:element ref="pc:Terms" minOccurs="0" maxOccurs="1"/>
        </xsd:sequence>
      </xsd:complex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LengthInSeconds" ma:index="18" nillable="true" ma:displayName="MediaLengthInSeconds" ma:hidden="true" ma:internalName="MediaLengthInSeconds" ma:readOnly="true">
      <xsd:simpleType>
        <xsd:restriction base="dms:Unknown"/>
      </xsd:simpleType>
    </xsd:element>
    <xsd:element name="MediaServiceBillingMetadata" ma:index="19" nillable="true" ma:displayName="MediaServiceBillingMetadata" ma:hidden="true" ma:internalName="MediaServiceBillingMetadata" ma:readOnly="true">
      <xsd:simpleType>
        <xsd:restriction base="dms:Note"/>
      </xsd:simpleType>
    </xsd:element>
    <xsd:element name="MediaServiceLocation" ma:index="20" nillable="true" ma:displayName="Loca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297c5e1b-f9ba-44c3-a503-67c3f4189faa" elementFormDefault="qualified">
    <xsd:import namespace="http://schemas.microsoft.com/office/2006/documentManagement/types"/>
    <xsd:import namespace="http://schemas.microsoft.com/office/infopath/2007/PartnerControls"/>
    <xsd:element name="TaxCatchAll" ma:index="14" nillable="true" ma:displayName="Taxonomy Catch All Column" ma:hidden="true" ma:list="{5ce534f1-fca1-4c35-a8a1-9ff1ec11c1fc}" ma:internalName="TaxCatchAll" ma:showField="CatchAllData" ma:web="297c5e1b-f9ba-44c3-a503-67c3f4189faa">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TaxCatchAll xmlns="297c5e1b-f9ba-44c3-a503-67c3f4189faa" xsi:nil="true"/>
    <lcf76f155ced4ddcb4097134ff3c332f xmlns="709ed1fa-3339-4f95-bcf4-406cd817ec1e">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A0B045A8-E3B2-49DC-975D-53C95F034506}">
  <ds:schemaRefs>
    <ds:schemaRef ds:uri="http://schemas.microsoft.com/sharepoint/v3/contenttype/forms"/>
  </ds:schemaRefs>
</ds:datastoreItem>
</file>

<file path=customXml/itemProps2.xml><?xml version="1.0" encoding="utf-8"?>
<ds:datastoreItem xmlns:ds="http://schemas.openxmlformats.org/officeDocument/2006/customXml" ds:itemID="{1B3DD669-6653-4F4A-BA4C-0C3557F9E61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09ed1fa-3339-4f95-bcf4-406cd817ec1e"/>
    <ds:schemaRef ds:uri="297c5e1b-f9ba-44c3-a503-67c3f4189faa"/>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4B8E241B-F27E-4864-8E69-0CD89FE5380B}">
  <ds:schemaRefs>
    <ds:schemaRef ds:uri="http://schemas.microsoft.com/office/2006/metadata/properties"/>
    <ds:schemaRef ds:uri="http://schemas.microsoft.com/office/infopath/2007/PartnerControls"/>
    <ds:schemaRef ds:uri="297c5e1b-f9ba-44c3-a503-67c3f4189faa"/>
    <ds:schemaRef ds:uri="709ed1fa-3339-4f95-bcf4-406cd817ec1e"/>
  </ds:schemaRefs>
</ds:datastoreItem>
</file>

<file path=docProps/app.xml><?xml version="1.0" encoding="utf-8"?>
<Properties xmlns="http://schemas.openxmlformats.org/officeDocument/2006/extended-properties" xmlns:vt="http://schemas.openxmlformats.org/officeDocument/2006/docPropsVTypes">
  <Template>Office Theme</Template>
  <TotalTime>7941</TotalTime>
  <Words>477</Words>
  <Application>Microsoft Office PowerPoint</Application>
  <PresentationFormat>A4 Paper (210x297 mm)</PresentationFormat>
  <Paragraphs>76</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Bahnschrift SemiBold Condensed</vt:lpstr>
      <vt:lpstr>Calibri</vt:lpstr>
      <vt:lpstr>Calibri Light</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Alyssa Mercerr</dc:creator>
  <cp:lastModifiedBy>Ms Preece</cp:lastModifiedBy>
  <cp:revision>75</cp:revision>
  <cp:lastPrinted>2021-09-30T07:23:38Z</cp:lastPrinted>
  <dcterms:created xsi:type="dcterms:W3CDTF">2021-02-11T12:28:53Z</dcterms:created>
  <dcterms:modified xsi:type="dcterms:W3CDTF">2026-01-08T16:31:30Z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0x010100832050D00CFE584BB9C575F16D585184</vt:lpwstr>
  </property>
  <property fmtid="{D5CDD505-2E9C-101B-9397-08002B2CF9AE}" pid="3" name="MediaServiceImageTags">
    <vt:lpwstr/>
  </property>
</Properties>
</file>