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7" r:id="rId5"/>
  </p:sldIdLst>
  <p:sldSz cx="6858000" cy="9906000" type="A4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244" d="100"/>
          <a:sy n="244" d="100"/>
        </p:scale>
        <p:origin x="-7362" y="-119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s Preece" userId="44eac5f1-d25a-4886-9722-096db4868d8c" providerId="ADAL" clId="{D051B7BA-E554-4E64-AAF0-69E0131714C7}"/>
    <pc:docChg chg="custSel modSld">
      <pc:chgData name="Ms Preece" userId="44eac5f1-d25a-4886-9722-096db4868d8c" providerId="ADAL" clId="{D051B7BA-E554-4E64-AAF0-69E0131714C7}" dt="2025-09-15T08:04:48.219" v="130" actId="20577"/>
      <pc:docMkLst>
        <pc:docMk/>
      </pc:docMkLst>
      <pc:sldChg chg="modSp mod">
        <pc:chgData name="Ms Preece" userId="44eac5f1-d25a-4886-9722-096db4868d8c" providerId="ADAL" clId="{D051B7BA-E554-4E64-AAF0-69E0131714C7}" dt="2025-09-15T08:04:48.219" v="130" actId="20577"/>
        <pc:sldMkLst>
          <pc:docMk/>
          <pc:sldMk cId="3040970418" sldId="257"/>
        </pc:sldMkLst>
        <pc:spChg chg="mod">
          <ac:chgData name="Ms Preece" userId="44eac5f1-d25a-4886-9722-096db4868d8c" providerId="ADAL" clId="{D051B7BA-E554-4E64-AAF0-69E0131714C7}" dt="2025-09-15T08:04:48.219" v="130" actId="20577"/>
          <ac:spMkLst>
            <pc:docMk/>
            <pc:sldMk cId="3040970418" sldId="257"/>
            <ac:spMk id="30" creationId="{00000000-0000-0000-0000-000000000000}"/>
          </ac:spMkLst>
        </pc:spChg>
      </pc:sldChg>
    </pc:docChg>
  </pc:docChgLst>
  <pc:docChgLst>
    <pc:chgData clId="Web-{64E4CA9F-80A3-8FF9-2F5E-A0DF7D7FA4FC}"/>
    <pc:docChg chg="modSld">
      <pc:chgData name="" userId="" providerId="" clId="Web-{64E4CA9F-80A3-8FF9-2F5E-A0DF7D7FA4FC}" dt="2025-09-11T13:48:30.265" v="0" actId="20577"/>
      <pc:docMkLst>
        <pc:docMk/>
      </pc:docMkLst>
      <pc:sldChg chg="modSp">
        <pc:chgData name="" userId="" providerId="" clId="Web-{64E4CA9F-80A3-8FF9-2F5E-A0DF7D7FA4FC}" dt="2025-09-11T13:48:30.265" v="0" actId="20577"/>
        <pc:sldMkLst>
          <pc:docMk/>
          <pc:sldMk cId="3040970418" sldId="257"/>
        </pc:sldMkLst>
        <pc:spChg chg="mod">
          <ac:chgData name="" userId="" providerId="" clId="Web-{64E4CA9F-80A3-8FF9-2F5E-A0DF7D7FA4FC}" dt="2025-09-11T13:48:30.265" v="0" actId="20577"/>
          <ac:spMkLst>
            <pc:docMk/>
            <pc:sldMk cId="3040970418" sldId="257"/>
            <ac:spMk id="5" creationId="{00000000-0000-0000-0000-000000000000}"/>
          </ac:spMkLst>
        </pc:spChg>
      </pc:sldChg>
    </pc:docChg>
  </pc:docChgLst>
  <pc:docChgLst>
    <pc:chgData name="Rosie Evans" userId="S::r.evans@stethelberts.slough.sch.uk::f91fc310-edec-42ff-ad1b-f20735c94979" providerId="AD" clId="Web-{64E4CA9F-80A3-8FF9-2F5E-A0DF7D7FA4FC}"/>
    <pc:docChg chg="modSld">
      <pc:chgData name="Rosie Evans" userId="S::r.evans@stethelberts.slough.sch.uk::f91fc310-edec-42ff-ad1b-f20735c94979" providerId="AD" clId="Web-{64E4CA9F-80A3-8FF9-2F5E-A0DF7D7FA4FC}" dt="2025-09-11T13:57:45.930" v="153" actId="20577"/>
      <pc:docMkLst>
        <pc:docMk/>
      </pc:docMkLst>
      <pc:sldChg chg="modSp">
        <pc:chgData name="Rosie Evans" userId="S::r.evans@stethelberts.slough.sch.uk::f91fc310-edec-42ff-ad1b-f20735c94979" providerId="AD" clId="Web-{64E4CA9F-80A3-8FF9-2F5E-A0DF7D7FA4FC}" dt="2025-09-11T13:57:45.930" v="153" actId="20577"/>
        <pc:sldMkLst>
          <pc:docMk/>
          <pc:sldMk cId="3040970418" sldId="257"/>
        </pc:sldMkLst>
        <pc:spChg chg="mod">
          <ac:chgData name="Rosie Evans" userId="S::r.evans@stethelberts.slough.sch.uk::f91fc310-edec-42ff-ad1b-f20735c94979" providerId="AD" clId="Web-{64E4CA9F-80A3-8FF9-2F5E-A0DF7D7FA4FC}" dt="2025-09-11T13:57:45.930" v="153" actId="20577"/>
          <ac:spMkLst>
            <pc:docMk/>
            <pc:sldMk cId="3040970418" sldId="257"/>
            <ac:spMk id="27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5746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0661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5579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2424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7098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3145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7219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431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8195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2612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43EC-9ED2-4432-9FC8-8FE0C49EF06C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2903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0543EC-9ED2-4432-9FC8-8FE0C49EF06C}" type="datetimeFigureOut">
              <a:rPr lang="en-GB" smtClean="0"/>
              <a:t>15/09/2025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4F4586-5783-4AF0-ACEF-9728F445FDC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0728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Image result for cross png transparent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4389" y="4550154"/>
            <a:ext cx="661606" cy="918173"/>
          </a:xfrm>
          <a:prstGeom prst="rect">
            <a:avLst/>
          </a:prstGeom>
          <a:noFill/>
          <a:effectLst>
            <a:outerShdw blurRad="177800" dist="50800" dir="5400000" algn="ctr" rotWithShape="0">
              <a:schemeClr val="tx2">
                <a:lumMod val="20000"/>
                <a:lumOff val="80000"/>
                <a:alpha val="0"/>
              </a:scheme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" name="Rounded Rectangle 38"/>
          <p:cNvSpPr/>
          <p:nvPr/>
        </p:nvSpPr>
        <p:spPr>
          <a:xfrm>
            <a:off x="193692" y="4467612"/>
            <a:ext cx="3978406" cy="2389859"/>
          </a:xfrm>
          <a:prstGeom prst="roundRect">
            <a:avLst/>
          </a:prstGeom>
          <a:solidFill>
            <a:schemeClr val="bg1">
              <a:alpha val="59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8" name="Picture 4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7727" y="9124840"/>
            <a:ext cx="742429" cy="624247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455" y="8250245"/>
            <a:ext cx="854467" cy="820288"/>
          </a:xfrm>
          <a:prstGeom prst="rect">
            <a:avLst/>
          </a:prstGeom>
        </p:spPr>
      </p:pic>
      <p:pic>
        <p:nvPicPr>
          <p:cNvPr id="46" name="Picture 4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785" y="6971399"/>
            <a:ext cx="1387871" cy="721992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3736" y="3378772"/>
            <a:ext cx="1241546" cy="993813"/>
          </a:xfrm>
          <a:prstGeom prst="rect">
            <a:avLst/>
          </a:prstGeom>
        </p:spPr>
      </p:pic>
      <p:sp>
        <p:nvSpPr>
          <p:cNvPr id="37" name="Rounded Rectangle 36"/>
          <p:cNvSpPr/>
          <p:nvPr/>
        </p:nvSpPr>
        <p:spPr>
          <a:xfrm>
            <a:off x="119061" y="2340809"/>
            <a:ext cx="3812859" cy="2062257"/>
          </a:xfrm>
          <a:prstGeom prst="roundRect">
            <a:avLst/>
          </a:prstGeom>
          <a:solidFill>
            <a:schemeClr val="bg1">
              <a:alpha val="80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0" name="Picture 3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055" y="3430713"/>
            <a:ext cx="977886" cy="977886"/>
          </a:xfrm>
          <a:prstGeom prst="rect">
            <a:avLst/>
          </a:prstGeom>
        </p:spPr>
      </p:pic>
      <p:sp>
        <p:nvSpPr>
          <p:cNvPr id="15" name="Rounded Rectangle 14"/>
          <p:cNvSpPr/>
          <p:nvPr/>
        </p:nvSpPr>
        <p:spPr>
          <a:xfrm>
            <a:off x="4046113" y="2417156"/>
            <a:ext cx="2673828" cy="1955429"/>
          </a:xfrm>
          <a:prstGeom prst="roundRect">
            <a:avLst/>
          </a:prstGeom>
          <a:solidFill>
            <a:schemeClr val="bg1">
              <a:alpha val="80000"/>
            </a:schemeClr>
          </a:solidFill>
          <a:ln w="19050">
            <a:solidFill>
              <a:schemeClr val="accent1"/>
            </a:solidFill>
          </a:ln>
          <a:effectLst>
            <a:outerShdw blurRad="50800" dist="50800" dir="5400000" algn="ctr" rotWithShape="0">
              <a:schemeClr val="bg1">
                <a:alpha val="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7727" y="4859159"/>
            <a:ext cx="876848" cy="876848"/>
          </a:xfrm>
          <a:prstGeom prst="rect">
            <a:avLst/>
          </a:prstGeom>
        </p:spPr>
      </p:pic>
      <p:sp>
        <p:nvSpPr>
          <p:cNvPr id="38" name="Rounded Rectangle 37"/>
          <p:cNvSpPr/>
          <p:nvPr/>
        </p:nvSpPr>
        <p:spPr>
          <a:xfrm>
            <a:off x="4216933" y="4486096"/>
            <a:ext cx="2575074" cy="2280391"/>
          </a:xfrm>
          <a:prstGeom prst="roundRect">
            <a:avLst/>
          </a:prstGeom>
          <a:solidFill>
            <a:schemeClr val="bg1">
              <a:alpha val="84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32" name="Picture 8" descr="Image result for football transparent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8397" y="7169039"/>
            <a:ext cx="907819" cy="9078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4800" y="8114600"/>
            <a:ext cx="1829416" cy="1075496"/>
          </a:xfrm>
          <a:prstGeom prst="rect">
            <a:avLst/>
          </a:prstGeom>
        </p:spPr>
      </p:pic>
      <p:sp>
        <p:nvSpPr>
          <p:cNvPr id="32" name="Rounded Rectangle 31"/>
          <p:cNvSpPr/>
          <p:nvPr/>
        </p:nvSpPr>
        <p:spPr>
          <a:xfrm>
            <a:off x="4800437" y="6824797"/>
            <a:ext cx="1919667" cy="1409050"/>
          </a:xfrm>
          <a:prstGeom prst="roundRect">
            <a:avLst/>
          </a:prstGeom>
          <a:solidFill>
            <a:schemeClr val="bg1">
              <a:alpha val="84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Rounded Rectangle 42"/>
          <p:cNvSpPr/>
          <p:nvPr/>
        </p:nvSpPr>
        <p:spPr>
          <a:xfrm>
            <a:off x="2336597" y="6937149"/>
            <a:ext cx="2379911" cy="2197463"/>
          </a:xfrm>
          <a:prstGeom prst="roundRect">
            <a:avLst/>
          </a:prstGeom>
          <a:solidFill>
            <a:schemeClr val="bg1">
              <a:alpha val="69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TextBox 26"/>
          <p:cNvSpPr txBox="1"/>
          <p:nvPr/>
        </p:nvSpPr>
        <p:spPr>
          <a:xfrm>
            <a:off x="340598" y="4465321"/>
            <a:ext cx="3909507" cy="212365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</a:t>
            </a:r>
          </a:p>
          <a:p>
            <a:r>
              <a:rPr lang="en-GB" sz="1000" b="1" u="sng" dirty="0">
                <a:latin typeface="Arial"/>
                <a:cs typeface="Arial"/>
              </a:rPr>
              <a:t>Creation and covenant</a:t>
            </a:r>
          </a:p>
          <a:p>
            <a:r>
              <a:rPr lang="en-GB" sz="1000" dirty="0">
                <a:latin typeface="Arial"/>
                <a:cs typeface="Arial"/>
              </a:rPr>
              <a:t>The Story of Moses</a:t>
            </a:r>
            <a:endParaRPr lang="en-GB" sz="1000" dirty="0">
              <a:ea typeface="Calibri"/>
              <a:cs typeface="Calibri"/>
            </a:endParaRPr>
          </a:p>
          <a:p>
            <a:r>
              <a:rPr lang="en-GB" sz="1000" dirty="0">
                <a:latin typeface="Arial"/>
                <a:cs typeface="Arial"/>
              </a:rPr>
              <a:t>What is a covenant?</a:t>
            </a:r>
          </a:p>
          <a:p>
            <a:r>
              <a:rPr lang="en-GB" sz="1000" dirty="0">
                <a:latin typeface="Arial"/>
                <a:cs typeface="Arial"/>
              </a:rPr>
              <a:t>The covenants between Moses, Noah, Abraham and David</a:t>
            </a:r>
          </a:p>
          <a:p>
            <a:r>
              <a:rPr lang="en-GB" sz="1000" dirty="0">
                <a:latin typeface="Arial"/>
                <a:ea typeface="Calibri" panose="020F0502020204030204"/>
                <a:cs typeface="Arial"/>
              </a:rPr>
              <a:t>The Ten Commandments</a:t>
            </a:r>
            <a:br>
              <a:rPr lang="en-GB" sz="1000" dirty="0">
                <a:latin typeface="Arial"/>
                <a:ea typeface="Calibri" panose="020F0502020204030204"/>
                <a:cs typeface="Arial"/>
              </a:rPr>
            </a:br>
            <a:r>
              <a:rPr lang="en-GB" sz="1000" dirty="0">
                <a:latin typeface="Arial"/>
                <a:ea typeface="Calibri" panose="020F0502020204030204"/>
                <a:cs typeface="Arial"/>
              </a:rPr>
              <a:t>The most important commandments – To love one another and to love God.</a:t>
            </a:r>
          </a:p>
          <a:p>
            <a:r>
              <a:rPr lang="en-GB" sz="1000" dirty="0">
                <a:latin typeface="Arial"/>
                <a:ea typeface="Calibri" panose="020F0502020204030204"/>
                <a:cs typeface="Arial"/>
              </a:rPr>
              <a:t>Sin and its impact on our relationship with God</a:t>
            </a:r>
            <a:endParaRPr lang="en-GB" sz="1000" b="1" dirty="0">
              <a:latin typeface="Arial"/>
              <a:ea typeface="Calibri" panose="020F0502020204030204"/>
              <a:cs typeface="Arial"/>
            </a:endParaRPr>
          </a:p>
          <a:p>
            <a:r>
              <a:rPr lang="en-GB" sz="1000" b="1" u="sng" dirty="0">
                <a:latin typeface="Arial"/>
                <a:ea typeface="Calibri" panose="020F0502020204030204"/>
                <a:cs typeface="Arial"/>
              </a:rPr>
              <a:t>Prophecy and Promise</a:t>
            </a:r>
          </a:p>
          <a:p>
            <a:r>
              <a:rPr lang="en-GB" sz="1000">
                <a:latin typeface="Arial"/>
                <a:ea typeface="Calibri" panose="020F0502020204030204"/>
                <a:cs typeface="Arial"/>
              </a:rPr>
              <a:t>Scripture telling of the life and importance of David</a:t>
            </a:r>
            <a:endParaRPr lang="en-GB" sz="1000" dirty="0">
              <a:latin typeface="Arial"/>
              <a:ea typeface="Calibri" panose="020F0502020204030204"/>
              <a:cs typeface="Arial"/>
            </a:endParaRPr>
          </a:p>
          <a:p>
            <a:r>
              <a:rPr lang="en-GB" sz="1000">
                <a:latin typeface="Arial"/>
                <a:ea typeface="Calibri" panose="020F0502020204030204"/>
                <a:cs typeface="Arial"/>
              </a:rPr>
              <a:t>Great kings who were anointed and chosen in the Old testament</a:t>
            </a:r>
            <a:endParaRPr lang="en-GB" sz="1000" dirty="0">
              <a:latin typeface="Arial"/>
              <a:ea typeface="Calibri" panose="020F0502020204030204"/>
              <a:cs typeface="Arial"/>
            </a:endParaRPr>
          </a:p>
          <a:p>
            <a:r>
              <a:rPr lang="en-GB" sz="1000" dirty="0">
                <a:latin typeface="Arial"/>
                <a:ea typeface="Calibri" panose="020F0502020204030204"/>
                <a:cs typeface="Arial"/>
              </a:rPr>
              <a:t>David was called to be a servant king.</a:t>
            </a:r>
          </a:p>
        </p:txBody>
      </p:sp>
      <p:sp>
        <p:nvSpPr>
          <p:cNvPr id="41" name="Rounded Rectangle 40"/>
          <p:cNvSpPr/>
          <p:nvPr/>
        </p:nvSpPr>
        <p:spPr>
          <a:xfrm>
            <a:off x="100662" y="7685007"/>
            <a:ext cx="2125548" cy="2108403"/>
          </a:xfrm>
          <a:prstGeom prst="roundRect">
            <a:avLst/>
          </a:prstGeom>
          <a:solidFill>
            <a:schemeClr val="bg1">
              <a:alpha val="73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TextBox 30"/>
          <p:cNvSpPr txBox="1"/>
          <p:nvPr/>
        </p:nvSpPr>
        <p:spPr>
          <a:xfrm>
            <a:off x="161196" y="7703254"/>
            <a:ext cx="2132340" cy="19851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PSHE</a:t>
            </a:r>
          </a:p>
          <a:p>
            <a:r>
              <a:rPr lang="en-GB" sz="900" b="1" dirty="0">
                <a:latin typeface="Arial" panose="020B0604020202020204" pitchFamily="34" charset="0"/>
                <a:cs typeface="Arial" panose="020B0604020202020204" pitchFamily="34" charset="0"/>
              </a:rPr>
              <a:t>Physical and Mental wellbeing</a:t>
            </a:r>
            <a:endParaRPr lang="en-GB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900" b="1" dirty="0">
                <a:latin typeface="Arial" panose="020B0604020202020204" pitchFamily="34" charset="0"/>
                <a:cs typeface="Arial" panose="020B0604020202020204" pitchFamily="34" charset="0"/>
              </a:rPr>
              <a:t>Families and Friendships</a:t>
            </a:r>
            <a:endParaRPr lang="en-GB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Managing friendships and peer influence</a:t>
            </a:r>
          </a:p>
          <a:p>
            <a:r>
              <a:rPr lang="en-GB" sz="900" b="1" dirty="0">
                <a:latin typeface="Arial" panose="020B0604020202020204" pitchFamily="34" charset="0"/>
                <a:cs typeface="Arial" panose="020B0604020202020204" pitchFamily="34" charset="0"/>
              </a:rPr>
              <a:t>Safe relationships</a:t>
            </a:r>
            <a:endParaRPr lang="en-GB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Physical contact and feeling safe</a:t>
            </a:r>
          </a:p>
          <a:p>
            <a:r>
              <a:rPr lang="en-GB" sz="900" b="1" dirty="0">
                <a:latin typeface="Arial" panose="020B0604020202020204" pitchFamily="34" charset="0"/>
                <a:cs typeface="Arial" panose="020B0604020202020204" pitchFamily="34" charset="0"/>
              </a:rPr>
              <a:t>Respecting ourselves and others</a:t>
            </a:r>
            <a:endParaRPr lang="en-GB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Responding respectfully to a wide range of people</a:t>
            </a:r>
          </a:p>
          <a:p>
            <a:pPr lvl="0"/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Recognising prejudice and discrimination</a:t>
            </a:r>
          </a:p>
          <a:p>
            <a:endParaRPr lang="en-GB" sz="12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154021" y="6926529"/>
            <a:ext cx="2147714" cy="728712"/>
          </a:xfrm>
          <a:prstGeom prst="roundRect">
            <a:avLst/>
          </a:prstGeom>
          <a:solidFill>
            <a:schemeClr val="bg1">
              <a:alpha val="74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1781175" y="1350324"/>
            <a:ext cx="3295650" cy="915135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3435" y="19383"/>
            <a:ext cx="1246239" cy="1246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914003" y="343663"/>
            <a:ext cx="3029996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4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Bahnschrift SemiBold Condensed" panose="020B0502040204020203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Curriculum Overview Year 5</a:t>
            </a:r>
            <a:endParaRPr kumimoji="0" lang="en-GB" altLang="en-US" sz="2400" b="0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Bahnschrift SemiBold Condensed" panose="020B0502040204020203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altLang="en-US" sz="2400" b="1" dirty="0">
                <a:solidFill>
                  <a:srgbClr val="002060"/>
                </a:solidFill>
                <a:latin typeface="Bahnschrift SemiBold Condensed"/>
                <a:ea typeface="Times New Roman" panose="02020603050405020304" pitchFamily="18" charset="0"/>
                <a:cs typeface="Arial"/>
              </a:rPr>
              <a:t>Advent</a:t>
            </a:r>
            <a:r>
              <a:rPr kumimoji="0" lang="en-GB" altLang="en-US" sz="24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Bahnschrift SemiBold Condensed"/>
                <a:ea typeface="Times New Roman" panose="02020603050405020304" pitchFamily="18" charset="0"/>
                <a:cs typeface="Arial"/>
              </a:rPr>
              <a:t> Term </a:t>
            </a:r>
            <a:r>
              <a:rPr lang="en-GB" altLang="en-US" sz="2400" b="1" dirty="0">
                <a:solidFill>
                  <a:srgbClr val="002060"/>
                </a:solidFill>
                <a:latin typeface="Bahnschrift SemiBold Condensed"/>
                <a:ea typeface="Times New Roman" panose="02020603050405020304" pitchFamily="18" charset="0"/>
                <a:cs typeface="Arial"/>
              </a:rPr>
              <a:t>2025</a:t>
            </a:r>
            <a:endParaRPr lang="en-GB" altLang="en-US" sz="2400" b="1" i="0" u="none" strike="noStrike" cap="none" normalizeH="0" baseline="0" dirty="0">
              <a:ln>
                <a:noFill/>
              </a:ln>
              <a:solidFill>
                <a:srgbClr val="002060"/>
              </a:solidFill>
              <a:effectLst/>
              <a:latin typeface="Bahnschrift SemiBold Condensed" panose="020B0502040204020203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81175" y="1434463"/>
            <a:ext cx="32956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Please find below information about what your child will be learning this term.</a:t>
            </a:r>
          </a:p>
          <a:p>
            <a:pPr algn="ctr"/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If you would like more information speak to your child’s teacher.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12453" y="2343995"/>
            <a:ext cx="4344352" cy="21082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English</a:t>
            </a:r>
          </a:p>
          <a:p>
            <a:r>
              <a:rPr lang="en-GB" sz="900" b="1" dirty="0">
                <a:latin typeface="Arial" panose="020B0604020202020204" pitchFamily="34" charset="0"/>
                <a:cs typeface="Arial" panose="020B0604020202020204" pitchFamily="34" charset="0"/>
              </a:rPr>
              <a:t>Literacy Key Texts to Study:</a:t>
            </a:r>
          </a:p>
          <a:p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Wolves in the Walls – Neil </a:t>
            </a:r>
            <a:r>
              <a:rPr lang="en-GB" sz="900" dirty="0" err="1">
                <a:latin typeface="Arial" panose="020B0604020202020204" pitchFamily="34" charset="0"/>
                <a:cs typeface="Arial" panose="020B0604020202020204" pitchFamily="34" charset="0"/>
              </a:rPr>
              <a:t>Gaiman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 – Descriptive</a:t>
            </a:r>
          </a:p>
          <a:p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GB" sz="900" dirty="0" err="1">
                <a:latin typeface="Arial" panose="020B0604020202020204" pitchFamily="34" charset="0"/>
                <a:cs typeface="Arial" panose="020B0604020202020204" pitchFamily="34" charset="0"/>
              </a:rPr>
              <a:t>Monsterology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 Handbook – Ernest Drake – Historical fiction</a:t>
            </a:r>
          </a:p>
          <a:p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Cloud Tea Monkeys – Mal </a:t>
            </a:r>
            <a:r>
              <a:rPr lang="en-GB" sz="900" dirty="0" err="1">
                <a:latin typeface="Arial" panose="020B0604020202020204" pitchFamily="34" charset="0"/>
                <a:cs typeface="Arial" panose="020B0604020202020204" pitchFamily="34" charset="0"/>
              </a:rPr>
              <a:t>Peet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 and Elspeth Graham – Fiction</a:t>
            </a:r>
          </a:p>
          <a:p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Stone Bone Girl – Laurence </a:t>
            </a:r>
            <a:r>
              <a:rPr lang="en-GB" sz="900" dirty="0" err="1">
                <a:latin typeface="Arial" panose="020B0604020202020204" pitchFamily="34" charset="0"/>
                <a:cs typeface="Arial" panose="020B0604020202020204" pitchFamily="34" charset="0"/>
              </a:rPr>
              <a:t>Anholt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 - Fiction</a:t>
            </a:r>
          </a:p>
          <a:p>
            <a:r>
              <a:rPr lang="en-GB" sz="900" dirty="0" err="1">
                <a:latin typeface="Arial" panose="020B0604020202020204" pitchFamily="34" charset="0"/>
                <a:cs typeface="Arial" panose="020B0604020202020204" pitchFamily="34" charset="0"/>
              </a:rPr>
              <a:t>Cinquain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 Poetry – WW1 – Poetry</a:t>
            </a:r>
          </a:p>
          <a:p>
            <a:r>
              <a:rPr lang="en-GB" sz="11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Guided Reading</a:t>
            </a:r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Each week we will be reading a range of quality texts including: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Poems: free verse, couplet, word play, nonsense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Fiction: Picture books, adventure, ghost story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Non fiction: Non-chronological report</a:t>
            </a:r>
          </a:p>
          <a:p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*Text titles can be obtained from the class teacher.</a:t>
            </a:r>
          </a:p>
          <a:p>
            <a:endParaRPr lang="en-GB" sz="9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432913" y="6937149"/>
            <a:ext cx="2345844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History/ Geography</a:t>
            </a:r>
          </a:p>
          <a:p>
            <a:r>
              <a:rPr lang="en-GB" sz="900" b="1" u="sng" dirty="0">
                <a:latin typeface="Arial" panose="020B0604020202020204" pitchFamily="34" charset="0"/>
                <a:cs typeface="Arial" panose="020B0604020202020204" pitchFamily="34" charset="0"/>
              </a:rPr>
              <a:t>Anglo Saxons Settlement of Britain</a:t>
            </a:r>
          </a:p>
          <a:p>
            <a:r>
              <a:rPr lang="en-GB" sz="900" b="1" dirty="0">
                <a:latin typeface="Arial" panose="020B0604020202020204" pitchFamily="34" charset="0"/>
                <a:cs typeface="Arial" panose="020B0604020202020204" pitchFamily="34" charset="0"/>
              </a:rPr>
              <a:t>Key Focus Knowledge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 – life in Anglo Saxon Britain including village life and the development of Christianity </a:t>
            </a:r>
          </a:p>
          <a:p>
            <a:r>
              <a:rPr lang="en-GB" sz="900" b="1" dirty="0">
                <a:latin typeface="Arial" panose="020B0604020202020204" pitchFamily="34" charset="0"/>
                <a:cs typeface="Arial" panose="020B0604020202020204" pitchFamily="34" charset="0"/>
              </a:rPr>
              <a:t>Key Focus Historical Enquiry</a:t>
            </a:r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 – why is most evidence at this time based on Anglo Saxon writing (the winner tells the story)</a:t>
            </a:r>
          </a:p>
          <a:p>
            <a:r>
              <a:rPr lang="en-GB" sz="900" b="1" u="sng" dirty="0">
                <a:latin typeface="Arial" panose="020B0604020202020204" pitchFamily="34" charset="0"/>
                <a:cs typeface="Arial" panose="020B0604020202020204" pitchFamily="34" charset="0"/>
              </a:rPr>
              <a:t>Europe</a:t>
            </a:r>
          </a:p>
          <a:p>
            <a:r>
              <a:rPr lang="en-GB" sz="900" b="1" dirty="0">
                <a:latin typeface="Arial" panose="020B0604020202020204" pitchFamily="34" charset="0"/>
                <a:cs typeface="Arial" panose="020B0604020202020204" pitchFamily="34" charset="0"/>
              </a:rPr>
              <a:t>Key Geographical Knowledge</a:t>
            </a:r>
            <a:endParaRPr lang="en-GB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Awareness of key locations in Europe and how population is distributed</a:t>
            </a:r>
          </a:p>
          <a:p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GB" sz="900" b="1" dirty="0">
                <a:latin typeface="Arial" panose="020B0604020202020204" pitchFamily="34" charset="0"/>
                <a:cs typeface="Arial" panose="020B0604020202020204" pitchFamily="34" charset="0"/>
              </a:rPr>
              <a:t>Key Geographical Enquiry</a:t>
            </a:r>
            <a:endParaRPr lang="en-GB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In depth study of one country to create a profile</a:t>
            </a:r>
          </a:p>
          <a:p>
            <a:endParaRPr lang="en-GB" sz="900" dirty="0"/>
          </a:p>
          <a:p>
            <a:endParaRPr lang="en-GB" sz="900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343805" y="4453618"/>
            <a:ext cx="2363751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Science</a:t>
            </a:r>
          </a:p>
          <a:p>
            <a:r>
              <a:rPr lang="en-US" sz="900" b="1" dirty="0">
                <a:latin typeface="Arial" panose="020B0604020202020204" pitchFamily="34" charset="0"/>
                <a:cs typeface="Arial" panose="020B0604020202020204" pitchFamily="34" charset="0"/>
              </a:rPr>
              <a:t>Mixtures and separation/Properties and changes</a:t>
            </a:r>
          </a:p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Dissolving, sieving, filtering and evaporation. </a:t>
            </a:r>
          </a:p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Properties of materials</a:t>
            </a:r>
          </a:p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Reversible and irreversible changes </a:t>
            </a:r>
          </a:p>
          <a:p>
            <a:r>
              <a:rPr lang="en-US" sz="900" b="1" dirty="0">
                <a:latin typeface="Arial" panose="020B0604020202020204" pitchFamily="34" charset="0"/>
                <a:cs typeface="Arial" panose="020B0604020202020204" pitchFamily="34" charset="0"/>
              </a:rPr>
              <a:t>Earth and Space</a:t>
            </a:r>
          </a:p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The sun, moon and Earth </a:t>
            </a:r>
          </a:p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Naming and ordering planets</a:t>
            </a:r>
          </a:p>
          <a:p>
            <a:r>
              <a:rPr lang="en-US" sz="900" dirty="0">
                <a:latin typeface="Arial" panose="020B0604020202020204" pitchFamily="34" charset="0"/>
                <a:cs typeface="Arial" panose="020B0604020202020204" pitchFamily="34" charset="0"/>
              </a:rPr>
              <a:t>Understanding orbits and rotations, and how these cause seasons</a:t>
            </a:r>
            <a:r>
              <a:rPr lang="en-US" sz="900">
                <a:latin typeface="Arial" panose="020B0604020202020204" pitchFamily="34" charset="0"/>
                <a:cs typeface="Arial" panose="020B0604020202020204" pitchFamily="34" charset="0"/>
              </a:rPr>
              <a:t>, day/night and years. </a:t>
            </a:r>
            <a:endParaRPr lang="en-GB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42047" y="6862141"/>
            <a:ext cx="198416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Art/ Design</a:t>
            </a:r>
          </a:p>
          <a:p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DT-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 Bridges</a:t>
            </a:r>
          </a:p>
          <a:p>
            <a:r>
              <a:rPr lang="en-US" sz="1100" b="1" dirty="0">
                <a:latin typeface="Arial" panose="020B0604020202020204" pitchFamily="34" charset="0"/>
                <a:cs typeface="Arial" panose="020B0604020202020204" pitchFamily="34" charset="0"/>
              </a:rPr>
              <a:t>Art- </a:t>
            </a:r>
            <a:r>
              <a:rPr lang="en-US" sz="1100" dirty="0">
                <a:latin typeface="Arial" panose="020B0604020202020204" pitchFamily="34" charset="0"/>
                <a:cs typeface="Arial" panose="020B0604020202020204" pitchFamily="34" charset="0"/>
              </a:rPr>
              <a:t>Designing Jewelry </a:t>
            </a:r>
            <a:endParaRPr lang="en-GB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875372" y="6835062"/>
            <a:ext cx="17761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</a:t>
            </a:r>
          </a:p>
          <a:p>
            <a:r>
              <a:rPr lang="en-GB" sz="105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GetSet4PE </a:t>
            </a:r>
          </a:p>
          <a:p>
            <a:r>
              <a:rPr lang="en-GB" sz="1000" b="1" u="sng" dirty="0">
                <a:latin typeface="Arial" panose="020B0604020202020204" pitchFamily="34" charset="0"/>
                <a:cs typeface="Arial" panose="020B0604020202020204" pitchFamily="34" charset="0"/>
              </a:rPr>
              <a:t>Tennis </a:t>
            </a:r>
            <a:r>
              <a:rPr lang="en-GB" sz="1000" b="1" dirty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developing forehand groundstroke, backhand groundstroke, volley</a:t>
            </a:r>
          </a:p>
          <a:p>
            <a:r>
              <a:rPr lang="en-GB" sz="1000" b="1" u="sng" dirty="0">
                <a:latin typeface="Arial" panose="020B0604020202020204" pitchFamily="34" charset="0"/>
                <a:cs typeface="Arial" panose="020B0604020202020204" pitchFamily="34" charset="0"/>
              </a:rPr>
              <a:t>Fitness </a:t>
            </a:r>
            <a:r>
              <a:rPr lang="en-GB" sz="1000" u="sng" dirty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developing </a:t>
            </a:r>
            <a:r>
              <a:rPr lang="en-US" sz="1000" dirty="0">
                <a:latin typeface="Arial" panose="020B0604020202020204" pitchFamily="34" charset="0"/>
                <a:cs typeface="Arial" panose="020B0604020202020204" pitchFamily="34" charset="0"/>
              </a:rPr>
              <a:t>agility, balance, co-ordination, speed.</a:t>
            </a:r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4800437" y="8292156"/>
            <a:ext cx="1919667" cy="1489584"/>
          </a:xfrm>
          <a:prstGeom prst="roundRect">
            <a:avLst/>
          </a:prstGeom>
          <a:solidFill>
            <a:schemeClr val="bg1">
              <a:alpha val="72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TextBox 29"/>
          <p:cNvSpPr txBox="1"/>
          <p:nvPr/>
        </p:nvSpPr>
        <p:spPr>
          <a:xfrm>
            <a:off x="4857917" y="8277991"/>
            <a:ext cx="194485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Computing</a:t>
            </a:r>
          </a:p>
          <a:p>
            <a:r>
              <a:rPr lang="en-GB" sz="900" b="1" u="sng" dirty="0">
                <a:latin typeface="Arial" panose="020B0604020202020204" pitchFamily="34" charset="0"/>
                <a:cs typeface="Arial" panose="020B0604020202020204" pitchFamily="34" charset="0"/>
              </a:rPr>
              <a:t>Computer System and Networks</a:t>
            </a:r>
          </a:p>
          <a:p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Stop motion animation</a:t>
            </a:r>
          </a:p>
          <a:p>
            <a:r>
              <a:rPr lang="en-GB" sz="900" b="1" u="sng" dirty="0">
                <a:latin typeface="Arial" panose="020B0604020202020204" pitchFamily="34" charset="0"/>
                <a:cs typeface="Arial" panose="020B0604020202020204" pitchFamily="34" charset="0"/>
              </a:rPr>
              <a:t>Creating Media</a:t>
            </a:r>
          </a:p>
          <a:p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Programming with music</a:t>
            </a:r>
          </a:p>
          <a:p>
            <a:r>
              <a:rPr lang="en-GB" sz="900" b="1" u="sng" dirty="0" err="1">
                <a:latin typeface="Arial" panose="020B0604020202020204" pitchFamily="34" charset="0"/>
                <a:cs typeface="Arial" panose="020B0604020202020204" pitchFamily="34" charset="0"/>
              </a:rPr>
              <a:t>eSafety</a:t>
            </a:r>
            <a:endParaRPr lang="en-GB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Kindness, mental health, </a:t>
            </a:r>
            <a:r>
              <a:rPr lang="en-GB" sz="900">
                <a:latin typeface="Arial" panose="020B0604020202020204" pitchFamily="34" charset="0"/>
                <a:cs typeface="Arial" panose="020B0604020202020204" pitchFamily="34" charset="0"/>
              </a:rPr>
              <a:t>time limits</a:t>
            </a:r>
            <a:endParaRPr lang="en-GB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9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b="1" u="sng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141841" y="2526655"/>
            <a:ext cx="257810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Maths</a:t>
            </a:r>
          </a:p>
          <a:p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Developing fluency in maths:</a:t>
            </a:r>
          </a:p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Place value in numbers up to and beyond 1,000,000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Addition and subtraction of 4 digit numbers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Multiplication and division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>
                <a:latin typeface="Arial" panose="020B0604020202020204" pitchFamily="34" charset="0"/>
                <a:cs typeface="Arial" panose="020B0604020202020204" pitchFamily="34" charset="0"/>
              </a:rPr>
              <a:t>Fractions</a:t>
            </a:r>
          </a:p>
        </p:txBody>
      </p:sp>
      <p:pic>
        <p:nvPicPr>
          <p:cNvPr id="52" name="Picture 51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970" y="506995"/>
            <a:ext cx="1795683" cy="1832330"/>
          </a:xfrm>
          <a:prstGeom prst="rect">
            <a:avLst/>
          </a:prstGeom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7529" y="1392218"/>
            <a:ext cx="1342002" cy="890979"/>
          </a:xfrm>
          <a:prstGeom prst="rect">
            <a:avLst/>
          </a:prstGeom>
        </p:spPr>
      </p:pic>
      <p:sp>
        <p:nvSpPr>
          <p:cNvPr id="42" name="Rounded Rectangle 41"/>
          <p:cNvSpPr/>
          <p:nvPr/>
        </p:nvSpPr>
        <p:spPr>
          <a:xfrm>
            <a:off x="2326637" y="9166930"/>
            <a:ext cx="2361446" cy="653963"/>
          </a:xfrm>
          <a:prstGeom prst="roundRect">
            <a:avLst/>
          </a:prstGeom>
          <a:solidFill>
            <a:schemeClr val="bg1">
              <a:alpha val="84000"/>
            </a:schemeClr>
          </a:solidFill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TextBox 48"/>
          <p:cNvSpPr txBox="1"/>
          <p:nvPr/>
        </p:nvSpPr>
        <p:spPr>
          <a:xfrm>
            <a:off x="2480675" y="9171993"/>
            <a:ext cx="2129814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u="sng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Music </a:t>
            </a:r>
          </a:p>
          <a:p>
            <a:r>
              <a:rPr lang="en-US" sz="900" dirty="0"/>
              <a:t>Identifying the pitch and rhythm of written notes and experimenting with notating their compositions.</a:t>
            </a:r>
            <a:endParaRPr lang="en-GB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09704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97c5e1b-f9ba-44c3-a503-67c3f4189faa" xsi:nil="true"/>
    <lcf76f155ced4ddcb4097134ff3c332f xmlns="709ed1fa-3339-4f95-bcf4-406cd817ec1e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32050D00CFE584BB9C575F16D585184" ma:contentTypeVersion="13" ma:contentTypeDescription="Create a new document." ma:contentTypeScope="" ma:versionID="308a199d4946974084a8b39ccb91f9d5">
  <xsd:schema xmlns:xsd="http://www.w3.org/2001/XMLSchema" xmlns:xs="http://www.w3.org/2001/XMLSchema" xmlns:p="http://schemas.microsoft.com/office/2006/metadata/properties" xmlns:ns2="709ed1fa-3339-4f95-bcf4-406cd817ec1e" xmlns:ns3="297c5e1b-f9ba-44c3-a503-67c3f4189faa" targetNamespace="http://schemas.microsoft.com/office/2006/metadata/properties" ma:root="true" ma:fieldsID="cbd5c10ee64bba125b1ac3d7a023d788" ns2:_="" ns3:_="">
    <xsd:import namespace="709ed1fa-3339-4f95-bcf4-406cd817ec1e"/>
    <xsd:import namespace="297c5e1b-f9ba-44c3-a503-67c3f4189fa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9ed1fa-3339-4f95-bcf4-406cd817ec1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fd190b30-a8c1-42ee-ae51-a144fdb6f1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9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7c5e1b-f9ba-44c3-a503-67c3f4189faa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5ce534f1-fca1-4c35-a8a1-9ff1ec11c1fc}" ma:internalName="TaxCatchAll" ma:showField="CatchAllData" ma:web="297c5e1b-f9ba-44c3-a503-67c3f4189fa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09C2699-DFE8-4583-88AE-2338D670F07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294996A-177E-438D-AF15-5FDA6A5945F8}">
  <ds:schemaRefs>
    <ds:schemaRef ds:uri="http://schemas.microsoft.com/office/2006/metadata/properties"/>
    <ds:schemaRef ds:uri="http://schemas.microsoft.com/office/infopath/2007/PartnerControls"/>
    <ds:schemaRef ds:uri="297c5e1b-f9ba-44c3-a503-67c3f4189faa"/>
    <ds:schemaRef ds:uri="709ed1fa-3339-4f95-bcf4-406cd817ec1e"/>
  </ds:schemaRefs>
</ds:datastoreItem>
</file>

<file path=customXml/itemProps3.xml><?xml version="1.0" encoding="utf-8"?>
<ds:datastoreItem xmlns:ds="http://schemas.openxmlformats.org/officeDocument/2006/customXml" ds:itemID="{2DE4CFC6-7833-4B53-95E9-F1729041A0E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09ed1fa-3339-4f95-bcf4-406cd817ec1e"/>
    <ds:schemaRef ds:uri="297c5e1b-f9ba-44c3-a503-67c3f4189fa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948</TotalTime>
  <Words>478</Words>
  <Application>Microsoft Office PowerPoint</Application>
  <PresentationFormat>A4 Paper (210x297 mm)</PresentationFormat>
  <Paragraphs>79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Bahnschrift SemiBold Condensed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Alyssa Mercerr</dc:creator>
  <cp:lastModifiedBy>Ms Preece</cp:lastModifiedBy>
  <cp:revision>108</cp:revision>
  <cp:lastPrinted>2021-09-28T13:13:26Z</cp:lastPrinted>
  <dcterms:created xsi:type="dcterms:W3CDTF">2021-02-11T12:28:53Z</dcterms:created>
  <dcterms:modified xsi:type="dcterms:W3CDTF">2025-09-15T08:04:51Z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0x010100832050D00CFE584BB9C575F16D585184</vt:lpwstr>
  </property>
  <property fmtid="{D5CDD505-2E9C-101B-9397-08002B2CF9AE}" pid="3" name="MediaServiceImageTags">
    <vt:lpwstr/>
  </property>
</Properties>
</file>