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14/03/2022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cross png transpar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389" y="4550154"/>
            <a:ext cx="661606" cy="918173"/>
          </a:xfrm>
          <a:prstGeom prst="rect">
            <a:avLst/>
          </a:prstGeom>
          <a:noFill/>
          <a:effectLst>
            <a:outerShdw blurRad="177800" dist="50800" dir="5400000" algn="ctr" rotWithShape="0">
              <a:schemeClr val="tx2">
                <a:lumMod val="20000"/>
                <a:lumOff val="80000"/>
                <a:alpha val="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Rounded Rectangle 38"/>
          <p:cNvSpPr/>
          <p:nvPr/>
        </p:nvSpPr>
        <p:spPr>
          <a:xfrm>
            <a:off x="193692" y="4467613"/>
            <a:ext cx="3978406" cy="22290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9124840"/>
            <a:ext cx="742429" cy="624247"/>
          </a:xfrm>
          <a:prstGeom prst="rect">
            <a:avLst/>
          </a:prstGeom>
        </p:spPr>
      </p:pic>
      <p:pic>
        <p:nvPicPr>
          <p:cNvPr id="47" name="Picture 4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455" y="8250245"/>
            <a:ext cx="854467" cy="820288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785" y="6971399"/>
            <a:ext cx="1387871" cy="721992"/>
          </a:xfrm>
          <a:prstGeom prst="rect">
            <a:avLst/>
          </a:prstGeom>
        </p:spPr>
      </p:pic>
      <p:pic>
        <p:nvPicPr>
          <p:cNvPr id="44" name="Picture 4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736" y="3378772"/>
            <a:ext cx="1241546" cy="993813"/>
          </a:xfrm>
          <a:prstGeom prst="rect">
            <a:avLst/>
          </a:prstGeom>
        </p:spPr>
      </p:pic>
      <p:sp>
        <p:nvSpPr>
          <p:cNvPr id="37" name="Rounded Rectangle 36"/>
          <p:cNvSpPr/>
          <p:nvPr/>
        </p:nvSpPr>
        <p:spPr>
          <a:xfrm>
            <a:off x="119061" y="2408974"/>
            <a:ext cx="3644471" cy="1963612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055" y="3430713"/>
            <a:ext cx="977886" cy="977886"/>
          </a:xfrm>
          <a:prstGeom prst="rect">
            <a:avLst/>
          </a:prstGeom>
        </p:spPr>
      </p:pic>
      <p:sp>
        <p:nvSpPr>
          <p:cNvPr id="15" name="Rounded Rectangle 14"/>
          <p:cNvSpPr/>
          <p:nvPr/>
        </p:nvSpPr>
        <p:spPr>
          <a:xfrm>
            <a:off x="3871927" y="2417156"/>
            <a:ext cx="2920080" cy="1955429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7727" y="4859159"/>
            <a:ext cx="876848" cy="876848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4216933" y="4486096"/>
            <a:ext cx="2575074" cy="2210597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2" name="Picture 8" descr="Image result for football transparent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8397" y="7169039"/>
            <a:ext cx="907819" cy="907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4800" y="8114600"/>
            <a:ext cx="1829416" cy="1075496"/>
          </a:xfrm>
          <a:prstGeom prst="rect">
            <a:avLst/>
          </a:prstGeom>
        </p:spPr>
      </p:pic>
      <p:sp>
        <p:nvSpPr>
          <p:cNvPr id="32" name="Rounded Rectangle 31"/>
          <p:cNvSpPr/>
          <p:nvPr/>
        </p:nvSpPr>
        <p:spPr>
          <a:xfrm>
            <a:off x="4800437" y="6824797"/>
            <a:ext cx="1919667" cy="140905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ounded Rectangle 42"/>
          <p:cNvSpPr/>
          <p:nvPr/>
        </p:nvSpPr>
        <p:spPr>
          <a:xfrm>
            <a:off x="2336597" y="6770601"/>
            <a:ext cx="2409995" cy="2364011"/>
          </a:xfrm>
          <a:prstGeom prst="roundRect">
            <a:avLst/>
          </a:prstGeom>
          <a:solidFill>
            <a:schemeClr val="bg1">
              <a:alpha val="6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294878" y="4541521"/>
            <a:ext cx="390950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GB" sz="900" dirty="0"/>
          </a:p>
        </p:txBody>
      </p:sp>
      <p:sp>
        <p:nvSpPr>
          <p:cNvPr id="41" name="Rounded Rectangle 40"/>
          <p:cNvSpPr/>
          <p:nvPr/>
        </p:nvSpPr>
        <p:spPr>
          <a:xfrm>
            <a:off x="100662" y="7685007"/>
            <a:ext cx="2125548" cy="2108403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161195" y="7703254"/>
            <a:ext cx="217540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PSHE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in a Wider World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Belonging to a Community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Protecting the environment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Compassion towards others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Media Literacy and Digital Resilience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media and their impacts</a:t>
            </a:r>
          </a:p>
          <a:p>
            <a:r>
              <a:rPr lang="en-GB" sz="1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Money and Work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54021" y="6752367"/>
            <a:ext cx="2147714" cy="902874"/>
          </a:xfrm>
          <a:prstGeom prst="roundRect">
            <a:avLst/>
          </a:prstGeom>
          <a:solidFill>
            <a:schemeClr val="bg1">
              <a:alpha val="7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390" y="7517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14003" y="343663"/>
            <a:ext cx="3029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Year 5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Term 2022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information 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1835" y="2435728"/>
            <a:ext cx="4344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Key Texts to Study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Baldur- Legend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Hidden Figures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Sea of Tranquillity- Picture Book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 Wrinkle in Time- Science Fiction Narrative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u="sng" dirty="0">
                <a:latin typeface="Arial" panose="020B0604020202020204" pitchFamily="34" charset="0"/>
                <a:cs typeface="Arial" panose="020B0604020202020204" pitchFamily="34" charset="0"/>
              </a:rPr>
              <a:t>Types of </a:t>
            </a:r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writing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Descriptive writing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Legend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Explanation Text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32913" y="6770601"/>
            <a:ext cx="22525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History/ Geography</a:t>
            </a:r>
          </a:p>
          <a:p>
            <a:r>
              <a:rPr lang="en-US" sz="900" b="1" u="sng" dirty="0"/>
              <a:t>The Viking and Anglo-Saxon struggle for Britain – raiders and invaders</a:t>
            </a:r>
            <a:endParaRPr lang="en-GB" sz="900" b="1" u="sng" dirty="0"/>
          </a:p>
          <a:p>
            <a:r>
              <a:rPr lang="en-US" sz="900" b="1" dirty="0">
                <a:cs typeface="Arial" panose="020B0604020202020204" pitchFamily="34" charset="0"/>
              </a:rPr>
              <a:t>Key Focus Knowledge </a:t>
            </a:r>
            <a:r>
              <a:rPr lang="en-US" sz="900" dirty="0">
                <a:cs typeface="Arial" panose="020B0604020202020204" pitchFamily="34" charset="0"/>
              </a:rPr>
              <a:t>- How the Vikings eventually defeated the Anglo Saxons </a:t>
            </a:r>
            <a:endParaRPr lang="en-US" sz="900" dirty="0" smtClean="0">
              <a:cs typeface="Arial" panose="020B0604020202020204" pitchFamily="34" charset="0"/>
            </a:endParaRPr>
          </a:p>
          <a:p>
            <a:r>
              <a:rPr lang="en-US" sz="900" b="1" dirty="0">
                <a:cs typeface="Arial" panose="020B0604020202020204" pitchFamily="34" charset="0"/>
              </a:rPr>
              <a:t>Key Focus Historical Enquiry </a:t>
            </a:r>
            <a:r>
              <a:rPr lang="en-US" sz="900" dirty="0">
                <a:cs typeface="Arial" panose="020B0604020202020204" pitchFamily="34" charset="0"/>
              </a:rPr>
              <a:t>– Why do we think of the Vikings as ferocious </a:t>
            </a:r>
            <a:r>
              <a:rPr lang="en-US" sz="900" smtClean="0">
                <a:cs typeface="Arial" panose="020B0604020202020204" pitchFamily="34" charset="0"/>
              </a:rPr>
              <a:t>warriors?</a:t>
            </a:r>
            <a:endParaRPr lang="en-US" sz="900" b="1" u="sng" dirty="0">
              <a:cs typeface="Arial" panose="020B0604020202020204" pitchFamily="34" charset="0"/>
            </a:endParaRPr>
          </a:p>
          <a:p>
            <a:r>
              <a:rPr lang="en-US" sz="900" b="1" u="sng" dirty="0">
                <a:cs typeface="Arial" panose="020B0604020202020204" pitchFamily="34" charset="0"/>
              </a:rPr>
              <a:t>Oceans – all the water in the </a:t>
            </a:r>
            <a:r>
              <a:rPr lang="en-US" sz="900" b="1" u="sng" dirty="0" smtClean="0">
                <a:cs typeface="Arial" panose="020B0604020202020204" pitchFamily="34" charset="0"/>
              </a:rPr>
              <a:t>world</a:t>
            </a:r>
          </a:p>
          <a:p>
            <a:r>
              <a:rPr lang="en-US" sz="900" b="1" dirty="0">
                <a:cs typeface="Arial" panose="020B0604020202020204" pitchFamily="34" charset="0"/>
              </a:rPr>
              <a:t>Key Geographical Knowledge</a:t>
            </a:r>
          </a:p>
          <a:p>
            <a:r>
              <a:rPr lang="en-US" sz="900" dirty="0">
                <a:cs typeface="Arial" panose="020B0604020202020204" pitchFamily="34" charset="0"/>
              </a:rPr>
              <a:t>The location of the seas and oceans and understand their importance to human </a:t>
            </a:r>
            <a:r>
              <a:rPr lang="en-US" sz="900" dirty="0" smtClean="0">
                <a:cs typeface="Arial" panose="020B0604020202020204" pitchFamily="34" charset="0"/>
              </a:rPr>
              <a:t>development</a:t>
            </a:r>
            <a:endParaRPr lang="en-US" sz="900" dirty="0">
              <a:cs typeface="Arial" panose="020B0604020202020204" pitchFamily="34" charset="0"/>
            </a:endParaRPr>
          </a:p>
          <a:p>
            <a:r>
              <a:rPr lang="en-US" sz="900" b="1" dirty="0">
                <a:cs typeface="Arial" panose="020B0604020202020204" pitchFamily="34" charset="0"/>
              </a:rPr>
              <a:t>Key Geographical Enquiry</a:t>
            </a:r>
          </a:p>
          <a:p>
            <a:r>
              <a:rPr lang="en-US" sz="900" dirty="0">
                <a:cs typeface="Arial" panose="020B0604020202020204" pitchFamily="34" charset="0"/>
              </a:rPr>
              <a:t>How can we reduce plastic pollution – research into sources of pollution including investigating their own family waste</a:t>
            </a:r>
          </a:p>
          <a:p>
            <a:endParaRPr lang="en-GB" sz="900" dirty="0" smtClean="0"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303976" y="4581248"/>
            <a:ext cx="231433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</a:t>
            </a: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Earth and Space</a:t>
            </a:r>
          </a:p>
          <a:p>
            <a:pPr marL="171450" indent="-171450">
              <a:buFontTx/>
              <a:buChar char="-"/>
            </a:pP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movement of the Earth, and other planets.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Focusing on the movement of the Earth, and how this explains day and night. 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We will also be describing the sun, moon and Earth and their approximately spherical bodies</a:t>
            </a: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9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Forces</a:t>
            </a:r>
          </a:p>
          <a:p>
            <a:pPr marL="171450" indent="-171450">
              <a:buFontTx/>
              <a:buChar char="-"/>
            </a:pPr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Different effects of forces</a:t>
            </a:r>
          </a:p>
          <a:p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The different types of forces. For example: </a:t>
            </a:r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ravity and friction. We will also explore what may impact a force.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20010" y="6702063"/>
            <a:ext cx="2027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Design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Seascapes 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Creating different moods of the sea through colour and texture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75372" y="6835062"/>
            <a:ext cx="17761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 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Ball games/ team games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Basketball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Swimming</a:t>
            </a:r>
          </a:p>
          <a:p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800437" y="8292156"/>
            <a:ext cx="1919667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4845885" y="8253927"/>
            <a:ext cx="194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Computing</a:t>
            </a:r>
          </a:p>
          <a:p>
            <a:endParaRPr lang="en-GB" sz="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Programming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variables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(things that can change) to make games including a score and a timer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 – </a:t>
            </a:r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Flat-file </a:t>
            </a: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databases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Create database structure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Order data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Manipulate database to answer questions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40215" y="2476945"/>
            <a:ext cx="25781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Consolidating Mastery and use of Number Talk.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Whole numbers: multiplication and division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Word problems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Fractions</a:t>
            </a: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Graphs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396" y="195253"/>
            <a:ext cx="2019440" cy="2060654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529" y="1392218"/>
            <a:ext cx="1342002" cy="890979"/>
          </a:xfrm>
          <a:prstGeom prst="rect">
            <a:avLst/>
          </a:prstGeom>
        </p:spPr>
      </p:pic>
      <p:sp>
        <p:nvSpPr>
          <p:cNvPr id="42" name="Rounded Rectangle 41"/>
          <p:cNvSpPr/>
          <p:nvPr/>
        </p:nvSpPr>
        <p:spPr>
          <a:xfrm>
            <a:off x="2326637" y="9166931"/>
            <a:ext cx="2361446" cy="61481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2480675" y="9171993"/>
            <a:ext cx="1776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Music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Ukulele</a:t>
            </a: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practice  </a:t>
            </a:r>
            <a:r>
              <a:rPr lang="en-GB" sz="1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8618" y="4818672"/>
            <a:ext cx="3745337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Mission: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The mission of inspirational leaders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Dioceses continue the work and mission of Jesus including ecumenism  </a:t>
            </a: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Memorial </a:t>
            </a:r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sacrifice: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How memories are kept alive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The Eucharist keeps the memory of Jesus’ sacrifice alive and present in a special way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>
                <a:latin typeface="Arial" panose="020B0604020202020204" pitchFamily="34" charset="0"/>
                <a:cs typeface="Arial" panose="020B0604020202020204" pitchFamily="34" charset="0"/>
              </a:rPr>
              <a:t>Sacrifice:</a:t>
            </a:r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Giving or refusing to give; appreciating the cost of giving  </a:t>
            </a:r>
          </a:p>
          <a:p>
            <a:r>
              <a:rPr lang="en-GB" sz="900" dirty="0">
                <a:latin typeface="Arial" panose="020B0604020202020204" pitchFamily="34" charset="0"/>
                <a:cs typeface="Arial" panose="020B0604020202020204" pitchFamily="34" charset="0"/>
              </a:rPr>
              <a:t>•  Lent, a time of giving in preparation for the celebration of the sacrifice of Jesus  </a:t>
            </a:r>
            <a:endParaRPr lang="en-GB" sz="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Sikhism</a:t>
            </a:r>
            <a:endParaRPr lang="en-GB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1223</TotalTime>
  <Words>415</Words>
  <Application>Microsoft Office PowerPoint</Application>
  <PresentationFormat>A4 Paper (210x297 mm)</PresentationFormat>
  <Paragraphs>79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J.Preece</cp:lastModifiedBy>
  <cp:revision>67</cp:revision>
  <cp:lastPrinted>2021-09-28T13:13:26Z</cp:lastPrinted>
  <dcterms:created xsi:type="dcterms:W3CDTF">2021-02-11T12:28:53Z</dcterms:created>
  <dcterms:modified xsi:type="dcterms:W3CDTF">2022-03-14T17:26:43Z</dcterms:modified>
</cp:coreProperties>
</file>