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EB27F0-654D-AAA0-2DAC-8D67BE0D4813}" v="156" dt="2026-04-17T13:55:55.4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8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s Preece" userId="S::j.preece@stethelberts.slough.sch.uk::44eac5f1-d25a-4886-9722-096db4868d8c" providerId="AD" clId="Web-{5FEB27F0-654D-AAA0-2DAC-8D67BE0D4813}"/>
    <pc:docChg chg="modSld">
      <pc:chgData name="Ms Preece" userId="S::j.preece@stethelberts.slough.sch.uk::44eac5f1-d25a-4886-9722-096db4868d8c" providerId="AD" clId="Web-{5FEB27F0-654D-AAA0-2DAC-8D67BE0D4813}" dt="2026-04-17T13:55:55.426" v="82" actId="20577"/>
      <pc:docMkLst>
        <pc:docMk/>
      </pc:docMkLst>
      <pc:sldChg chg="modSp">
        <pc:chgData name="Ms Preece" userId="S::j.preece@stethelberts.slough.sch.uk::44eac5f1-d25a-4886-9722-096db4868d8c" providerId="AD" clId="Web-{5FEB27F0-654D-AAA0-2DAC-8D67BE0D4813}" dt="2026-04-17T13:55:55.426" v="82" actId="20577"/>
        <pc:sldMkLst>
          <pc:docMk/>
          <pc:sldMk cId="3040970418" sldId="257"/>
        </pc:sldMkLst>
        <pc:spChg chg="mod">
          <ac:chgData name="Ms Preece" userId="S::j.preece@stethelberts.slough.sch.uk::44eac5f1-d25a-4886-9722-096db4868d8c" providerId="AD" clId="Web-{5FEB27F0-654D-AAA0-2DAC-8D67BE0D4813}" dt="2026-04-17T13:55:55.426" v="82" actId="20577"/>
          <ac:spMkLst>
            <pc:docMk/>
            <pc:sldMk cId="3040970418" sldId="257"/>
            <ac:spMk id="30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746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66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579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424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09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14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21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3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195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612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903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72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cross png transpare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7504" y="5275064"/>
            <a:ext cx="661606" cy="918173"/>
          </a:xfrm>
          <a:prstGeom prst="rect">
            <a:avLst/>
          </a:prstGeom>
          <a:noFill/>
          <a:effectLst>
            <a:outerShdw blurRad="177800" dist="50800" dir="5400000" algn="ctr" rotWithShape="0">
              <a:schemeClr val="tx2">
                <a:lumMod val="20000"/>
                <a:lumOff val="80000"/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ounded Rectangle 38"/>
          <p:cNvSpPr/>
          <p:nvPr/>
        </p:nvSpPr>
        <p:spPr>
          <a:xfrm>
            <a:off x="83567" y="4721059"/>
            <a:ext cx="3978406" cy="2184804"/>
          </a:xfrm>
          <a:prstGeom prst="roundRect">
            <a:avLst/>
          </a:prstGeom>
          <a:solidFill>
            <a:schemeClr val="bg1">
              <a:alpha val="5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727" y="9124840"/>
            <a:ext cx="742429" cy="624247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455" y="8250245"/>
            <a:ext cx="854467" cy="820288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85" y="6971399"/>
            <a:ext cx="1387871" cy="721992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736" y="3378772"/>
            <a:ext cx="1241546" cy="993813"/>
          </a:xfrm>
          <a:prstGeom prst="rect">
            <a:avLst/>
          </a:prstGeom>
        </p:spPr>
      </p:pic>
      <p:sp>
        <p:nvSpPr>
          <p:cNvPr id="37" name="Rounded Rectangle 36"/>
          <p:cNvSpPr/>
          <p:nvPr/>
        </p:nvSpPr>
        <p:spPr>
          <a:xfrm>
            <a:off x="100025" y="2355605"/>
            <a:ext cx="3445257" cy="2287680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1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Guided Reading</a:t>
            </a:r>
          </a:p>
          <a:p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Fluency when reading aloud, prediction, inference, summarising, retrieval skills through various texts including; Butterfly Lion, Windrush Child, The Everyday Journey of Ordinary Things</a:t>
            </a: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055" y="3430713"/>
            <a:ext cx="977886" cy="977886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3871927" y="2417156"/>
            <a:ext cx="2848177" cy="1955429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  <a:effectLst>
            <a:outerShdw blurRad="50800" dist="50800" dir="5400000" algn="ctr" rotWithShape="0">
              <a:schemeClr val="bg1">
                <a:alpha val="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Fractions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727" y="4859159"/>
            <a:ext cx="876848" cy="876848"/>
          </a:xfrm>
          <a:prstGeom prst="rect">
            <a:avLst/>
          </a:prstGeom>
        </p:spPr>
      </p:pic>
      <p:sp>
        <p:nvSpPr>
          <p:cNvPr id="38" name="Rounded Rectangle 37"/>
          <p:cNvSpPr/>
          <p:nvPr/>
        </p:nvSpPr>
        <p:spPr>
          <a:xfrm>
            <a:off x="4216933" y="4486097"/>
            <a:ext cx="2503171" cy="1491972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Electricity</a:t>
            </a:r>
          </a:p>
        </p:txBody>
      </p:sp>
      <p:pic>
        <p:nvPicPr>
          <p:cNvPr id="1032" name="Picture 8" descr="Image result for football transparent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397" y="7169039"/>
            <a:ext cx="907819" cy="907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4800" y="8114600"/>
            <a:ext cx="1829416" cy="1075496"/>
          </a:xfrm>
          <a:prstGeom prst="rect">
            <a:avLst/>
          </a:prstGeom>
        </p:spPr>
      </p:pic>
      <p:sp>
        <p:nvSpPr>
          <p:cNvPr id="32" name="Rounded Rectangle 31"/>
          <p:cNvSpPr/>
          <p:nvPr/>
        </p:nvSpPr>
        <p:spPr>
          <a:xfrm>
            <a:off x="4800437" y="6824797"/>
            <a:ext cx="1919667" cy="1409050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3" name="Rounded Rectangle 42"/>
          <p:cNvSpPr/>
          <p:nvPr/>
        </p:nvSpPr>
        <p:spPr>
          <a:xfrm>
            <a:off x="2254607" y="7001161"/>
            <a:ext cx="2367154" cy="1647195"/>
          </a:xfrm>
          <a:prstGeom prst="roundRect">
            <a:avLst/>
          </a:prstGeom>
          <a:solidFill>
            <a:schemeClr val="bg1">
              <a:alpha val="6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Histor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262963" y="4722975"/>
            <a:ext cx="39095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75370" y="8167552"/>
            <a:ext cx="2125548" cy="1344064"/>
          </a:xfrm>
          <a:prstGeom prst="roundRect">
            <a:avLst/>
          </a:prstGeom>
          <a:solidFill>
            <a:schemeClr val="bg1">
              <a:alpha val="73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Physical health and Mental well</a:t>
            </a:r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137484" y="8161754"/>
            <a:ext cx="21323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PSHE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1757" y="6964678"/>
            <a:ext cx="2086240" cy="1106931"/>
          </a:xfrm>
          <a:prstGeom prst="roundRect">
            <a:avLst/>
          </a:prstGeom>
          <a:solidFill>
            <a:schemeClr val="bg1">
              <a:alpha val="7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781175" y="1350324"/>
            <a:ext cx="3295650" cy="915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390" y="75174"/>
            <a:ext cx="1246239" cy="124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-6478789" y="3521432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23620" y="343663"/>
            <a:ext cx="301076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Curriculum Overview Year 4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400" b="1" dirty="0">
                <a:solidFill>
                  <a:srgbClr val="002060"/>
                </a:solidFill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Pentecos</a:t>
            </a: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kumimoji="0" lang="en-GB" altLang="en-US" sz="2400" b="1" i="0" u="none" strike="noStrike" cap="none" normalizeH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Term </a:t>
            </a: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2025-2026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81175" y="1434463"/>
            <a:ext cx="3295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Please find below information about what your child will be learning this term.</a:t>
            </a:r>
          </a:p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If you would like more information speak to your child’s teacher.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4638" y="2426333"/>
            <a:ext cx="25781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Literacy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371655" y="6995008"/>
            <a:ext cx="22556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History/ Geography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356353" y="4569320"/>
            <a:ext cx="23637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24373" y="7004874"/>
            <a:ext cx="198416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Art/ Design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Painting and Mixed Media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Sculpture and 3D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Craft and Design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839394" y="6885123"/>
            <a:ext cx="17761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4800437" y="8370766"/>
            <a:ext cx="1919667" cy="1410974"/>
          </a:xfrm>
          <a:prstGeom prst="roundRect">
            <a:avLst/>
          </a:prstGeom>
          <a:solidFill>
            <a:schemeClr val="bg1">
              <a:alpha val="72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4864409" y="8456216"/>
            <a:ext cx="2003909" cy="129266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Computing</a:t>
            </a:r>
          </a:p>
          <a:p>
            <a:r>
              <a:rPr lang="en-GB" sz="1100" dirty="0">
                <a:latin typeface="+mj-lt"/>
                <a:cs typeface="Arial"/>
              </a:rPr>
              <a:t>Programming, patterns, </a:t>
            </a:r>
            <a:r>
              <a:rPr lang="en-GB" sz="1100">
                <a:latin typeface="+mj-lt"/>
                <a:cs typeface="Arial"/>
              </a:rPr>
              <a:t>abstraction</a:t>
            </a:r>
            <a:endParaRPr lang="en-GB" sz="1100" dirty="0">
              <a:latin typeface="+mj-lt"/>
              <a:ea typeface="Calibri Light"/>
              <a:cs typeface="Arial" panose="020B0604020202020204" pitchFamily="34" charset="0"/>
            </a:endParaRPr>
          </a:p>
          <a:p>
            <a:r>
              <a:rPr lang="en-GB" sz="1100" dirty="0">
                <a:latin typeface="+mj-lt"/>
                <a:ea typeface="Calibri Light"/>
                <a:cs typeface="Arial"/>
              </a:rPr>
              <a:t>Webpages  </a:t>
            </a:r>
            <a:r>
              <a:rPr lang="en-GB" sz="1100">
                <a:latin typeface="+mj-lt"/>
                <a:ea typeface="Calibri Light"/>
                <a:cs typeface="Arial"/>
              </a:rPr>
              <a:t>with Sway and</a:t>
            </a:r>
            <a:r>
              <a:rPr lang="en-GB" sz="1100" dirty="0">
                <a:latin typeface="+mj-lt"/>
                <a:ea typeface="Calibri Light"/>
                <a:cs typeface="Arial"/>
              </a:rPr>
              <a:t> surveys</a:t>
            </a:r>
            <a:endParaRPr lang="en-GB" sz="1100">
              <a:latin typeface="+mj-lt"/>
              <a:ea typeface="Calibri Light"/>
              <a:cs typeface="Arial" panose="020B0604020202020204" pitchFamily="34" charset="0"/>
            </a:endParaRPr>
          </a:p>
          <a:p>
            <a:r>
              <a:rPr lang="en-GB" sz="1100" dirty="0">
                <a:latin typeface="+mj-lt"/>
                <a:ea typeface="Calibri Light"/>
                <a:cs typeface="Arial"/>
              </a:rPr>
              <a:t>Cou</a:t>
            </a:r>
            <a:r>
              <a:rPr lang="en-GB" sz="1100">
                <a:latin typeface="+mj-lt"/>
                <a:ea typeface="Calibri Light"/>
                <a:cs typeface="Arial"/>
              </a:rPr>
              <a:t>ntering in-app persuasion to stay online</a:t>
            </a:r>
            <a:endParaRPr lang="en-GB" sz="1100" dirty="0">
              <a:latin typeface="+mj-lt"/>
              <a:ea typeface="Calibri Light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048628" y="2414213"/>
            <a:ext cx="2578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Maths</a:t>
            </a: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396" y="195253"/>
            <a:ext cx="2019440" cy="2060654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529" y="1392218"/>
            <a:ext cx="1342002" cy="890979"/>
          </a:xfrm>
          <a:prstGeom prst="rect">
            <a:avLst/>
          </a:prstGeom>
        </p:spPr>
      </p:pic>
      <p:sp>
        <p:nvSpPr>
          <p:cNvPr id="42" name="Rounded Rectangle 41"/>
          <p:cNvSpPr/>
          <p:nvPr/>
        </p:nvSpPr>
        <p:spPr>
          <a:xfrm>
            <a:off x="2354749" y="8682535"/>
            <a:ext cx="2361446" cy="1029348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/>
          <p:cNvSpPr txBox="1"/>
          <p:nvPr/>
        </p:nvSpPr>
        <p:spPr>
          <a:xfrm>
            <a:off x="2491536" y="8690700"/>
            <a:ext cx="199354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Music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Sing and praise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Rhythm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Composition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44953" y="2664352"/>
            <a:ext cx="25852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Decimals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Money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Shape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Statistics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Position and Direction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50973" y="4767150"/>
            <a:ext cx="2407742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Living things: Classification and changing habitats</a:t>
            </a:r>
          </a:p>
          <a:p>
            <a:endParaRPr lang="en-GB" sz="1050" dirty="0"/>
          </a:p>
          <a:p>
            <a:r>
              <a:rPr lang="en-GB" sz="1050" dirty="0"/>
              <a:t>Making Connections: How does the flow of liquids compare?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024" y="8388444"/>
            <a:ext cx="20530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Created to love others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Created to Live in Community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07420" y="7095094"/>
            <a:ext cx="18571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u="sng" dirty="0"/>
              <a:t>Athletics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Running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Jumping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Throwing skills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99108" y="2585481"/>
            <a:ext cx="35453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Rhythm of the rain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Girl who stole an elephant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Fly Eagle Fly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Amazon River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Poetry – Haiku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74235" y="4917664"/>
            <a:ext cx="364357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To the End of the Earth – Branch 5</a:t>
            </a:r>
          </a:p>
          <a:p>
            <a:endParaRPr lang="en-US" altLang="en-US" sz="1050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050" dirty="0">
                <a:latin typeface="Arial" panose="020B0604020202020204" pitchFamily="34" charset="0"/>
              </a:rPr>
              <a:t>Learn about St Peter’s mistakes, forgiveness, and second chances.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050" dirty="0">
                <a:latin typeface="Arial" panose="020B0604020202020204" pitchFamily="34" charset="0"/>
              </a:rPr>
              <a:t>Understand the Pope’s role and how the Church is organised.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050" dirty="0">
                <a:latin typeface="Arial" panose="020B0604020202020204" pitchFamily="34" charset="0"/>
              </a:rPr>
              <a:t>Know the Church is one family where everyone is equal and valued.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050" dirty="0">
                <a:latin typeface="Arial" panose="020B0604020202020204" pitchFamily="34" charset="0"/>
              </a:rPr>
              <a:t>Explore the Apostles’ Creed as a summary of Christian beliefs.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050" dirty="0">
                <a:latin typeface="Arial" panose="020B0604020202020204" pitchFamily="34" charset="0"/>
              </a:rPr>
              <a:t>Learn about Mary in May and praying for peace and love. </a:t>
            </a:r>
          </a:p>
          <a:p>
            <a:endParaRPr lang="en-GB" sz="1050" dirty="0"/>
          </a:p>
        </p:txBody>
      </p:sp>
      <p:sp>
        <p:nvSpPr>
          <p:cNvPr id="45" name="Rounded Rectangle 44"/>
          <p:cNvSpPr/>
          <p:nvPr/>
        </p:nvSpPr>
        <p:spPr>
          <a:xfrm>
            <a:off x="4260652" y="6138159"/>
            <a:ext cx="2498063" cy="58528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4321561" y="6143317"/>
            <a:ext cx="211531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Spanish</a:t>
            </a:r>
            <a:r>
              <a:rPr lang="en-GB" sz="10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Members of the family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Colours, fruits</a:t>
            </a:r>
          </a:p>
          <a:p>
            <a:endParaRPr lang="en-GB" dirty="0"/>
          </a:p>
        </p:txBody>
      </p:sp>
      <p:sp>
        <p:nvSpPr>
          <p:cNvPr id="35" name="TextBox 34"/>
          <p:cNvSpPr txBox="1"/>
          <p:nvPr/>
        </p:nvSpPr>
        <p:spPr>
          <a:xfrm>
            <a:off x="2313384" y="7246720"/>
            <a:ext cx="2280573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Local History:</a:t>
            </a:r>
          </a:p>
          <a:p>
            <a:r>
              <a:rPr lang="en-GB" sz="1050" dirty="0"/>
              <a:t>The Slough bomb mystery of High Duty Alloys</a:t>
            </a:r>
          </a:p>
          <a:p>
            <a:endParaRPr lang="en-GB" sz="1050" dirty="0"/>
          </a:p>
          <a:p>
            <a:r>
              <a:rPr lang="en-GB" sz="1050" dirty="0"/>
              <a:t>Geography:</a:t>
            </a:r>
          </a:p>
          <a:p>
            <a:r>
              <a:rPr lang="en-GB" sz="1050" dirty="0"/>
              <a:t>What are rivers and how are they used?</a:t>
            </a:r>
          </a:p>
        </p:txBody>
      </p:sp>
    </p:spTree>
    <p:extLst>
      <p:ext uri="{BB962C8B-B14F-4D97-AF65-F5344CB8AC3E}">
        <p14:creationId xmlns:p14="http://schemas.microsoft.com/office/powerpoint/2010/main" val="3040970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7c5e1b-f9ba-44c3-a503-67c3f4189faa" xsi:nil="true"/>
    <lcf76f155ced4ddcb4097134ff3c332f xmlns="709ed1fa-3339-4f95-bcf4-406cd817ec1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2050D00CFE584BB9C575F16D585184" ma:contentTypeVersion="13" ma:contentTypeDescription="Create a new document." ma:contentTypeScope="" ma:versionID="8174b6cd6a34bdc84499a55f82dfa293">
  <xsd:schema xmlns:xsd="http://www.w3.org/2001/XMLSchema" xmlns:xs="http://www.w3.org/2001/XMLSchema" xmlns:p="http://schemas.microsoft.com/office/2006/metadata/properties" xmlns:ns2="709ed1fa-3339-4f95-bcf4-406cd817ec1e" xmlns:ns3="297c5e1b-f9ba-44c3-a503-67c3f4189faa" targetNamespace="http://schemas.microsoft.com/office/2006/metadata/properties" ma:root="true" ma:fieldsID="893b50b74d9067f5812646c8f54bccca" ns2:_="" ns3:_="">
    <xsd:import namespace="709ed1fa-3339-4f95-bcf4-406cd817ec1e"/>
    <xsd:import namespace="297c5e1b-f9ba-44c3-a503-67c3f4189f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9ed1fa-3339-4f95-bcf4-406cd817ec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d190b30-a8c1-42ee-ae51-a144fdb6f1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7c5e1b-f9ba-44c3-a503-67c3f4189fa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ce534f1-fca1-4c35-a8a1-9ff1ec11c1fc}" ma:internalName="TaxCatchAll" ma:showField="CatchAllData" ma:web="297c5e1b-f9ba-44c3-a503-67c3f4189f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8DD302-534B-43BD-9F16-4D51802517BA}">
  <ds:schemaRefs>
    <ds:schemaRef ds:uri="http://schemas.microsoft.com/office/2006/metadata/properties"/>
    <ds:schemaRef ds:uri="http://schemas.microsoft.com/office/infopath/2007/PartnerControls"/>
    <ds:schemaRef ds:uri="297c5e1b-f9ba-44c3-a503-67c3f4189faa"/>
    <ds:schemaRef ds:uri="709ed1fa-3339-4f95-bcf4-406cd817ec1e"/>
  </ds:schemaRefs>
</ds:datastoreItem>
</file>

<file path=customXml/itemProps2.xml><?xml version="1.0" encoding="utf-8"?>
<ds:datastoreItem xmlns:ds="http://schemas.openxmlformats.org/officeDocument/2006/customXml" ds:itemID="{69C400C9-AEA1-4BFE-B46A-38F0336448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9ed1fa-3339-4f95-bcf4-406cd817ec1e"/>
    <ds:schemaRef ds:uri="297c5e1b-f9ba-44c3-a503-67c3f4189f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BD80F08-E2D7-4BDE-AAE7-9A1552E604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1873</TotalTime>
  <Words>273</Words>
  <Application>Microsoft Office PowerPoint</Application>
  <PresentationFormat>A4 Paper (210x297 mm)</PresentationFormat>
  <Paragraphs>73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Alyssa Mercerr</dc:creator>
  <cp:lastModifiedBy>Charanpal Singh Sambi</cp:lastModifiedBy>
  <cp:revision>95</cp:revision>
  <dcterms:created xsi:type="dcterms:W3CDTF">2021-02-11T12:28:53Z</dcterms:created>
  <dcterms:modified xsi:type="dcterms:W3CDTF">2026-04-17T13:55:55Z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0x010100832050D00CFE584BB9C575F16D585184</vt:lpwstr>
  </property>
  <property fmtid="{D5CDD505-2E9C-101B-9397-08002B2CF9AE}" pid="3" name="MediaServiceImageTags">
    <vt:lpwstr/>
  </property>
</Properties>
</file>