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6"/>
  </p:notesMasterIdLst>
  <p:sldIdLst>
    <p:sldId id="257" r:id="rId5"/>
  </p:sldIdLst>
  <p:sldSz cx="6858000" cy="9906000" type="A4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243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s Preece" userId="44eac5f1-d25a-4886-9722-096db4868d8c" providerId="ADAL" clId="{41BA0533-AB41-4643-9B31-9FA56BCADBE4}"/>
    <pc:docChg chg="custSel modSld">
      <pc:chgData name="Ms Preece" userId="44eac5f1-d25a-4886-9722-096db4868d8c" providerId="ADAL" clId="{41BA0533-AB41-4643-9B31-9FA56BCADBE4}" dt="2026-09-03T15:06:52.344" v="246" actId="115"/>
      <pc:docMkLst>
        <pc:docMk/>
      </pc:docMkLst>
      <pc:sldChg chg="modSp mod">
        <pc:chgData name="Ms Preece" userId="44eac5f1-d25a-4886-9722-096db4868d8c" providerId="ADAL" clId="{41BA0533-AB41-4643-9B31-9FA56BCADBE4}" dt="2026-09-03T15:06:52.344" v="246" actId="115"/>
        <pc:sldMkLst>
          <pc:docMk/>
          <pc:sldMk cId="3040970418" sldId="257"/>
        </pc:sldMkLst>
        <pc:spChg chg="mod">
          <ac:chgData name="Ms Preece" userId="44eac5f1-d25a-4886-9722-096db4868d8c" providerId="ADAL" clId="{41BA0533-AB41-4643-9B31-9FA56BCADBE4}" dt="2026-09-03T15:06:52.344" v="246" actId="115"/>
          <ac:spMkLst>
            <pc:docMk/>
            <pc:sldMk cId="3040970418" sldId="257"/>
            <ac:spMk id="3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751D5D-8BDD-4162-BFF9-928DD81E2626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77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D36A4B-F4BB-4AB4-BA66-9E2185994A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24708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5746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2424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7098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3145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7219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4315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195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26122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903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0661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5579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543EC-9ED2-4432-9FC8-8FE0C49EF06C}" type="datetimeFigureOut">
              <a:rPr lang="en-GB" smtClean="0"/>
              <a:t>03/09/2026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4F4586-5783-4AF0-ACEF-9728F445FD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0728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Image result for cross png transparen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7504" y="5275064"/>
            <a:ext cx="661606" cy="918173"/>
          </a:xfrm>
          <a:prstGeom prst="rect">
            <a:avLst/>
          </a:prstGeom>
          <a:noFill/>
          <a:effectLst>
            <a:outerShdw blurRad="177800" dist="50800" dir="5400000" algn="ctr" rotWithShape="0">
              <a:schemeClr val="tx2">
                <a:lumMod val="20000"/>
                <a:lumOff val="80000"/>
                <a:alpha val="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ounded Rectangle 38"/>
          <p:cNvSpPr/>
          <p:nvPr/>
        </p:nvSpPr>
        <p:spPr>
          <a:xfrm>
            <a:off x="108845" y="5009055"/>
            <a:ext cx="3978406" cy="1819756"/>
          </a:xfrm>
          <a:prstGeom prst="roundRect">
            <a:avLst/>
          </a:prstGeom>
          <a:solidFill>
            <a:schemeClr val="bg1">
              <a:alpha val="59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727" y="9124840"/>
            <a:ext cx="742429" cy="62424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55" y="8250245"/>
            <a:ext cx="854467" cy="820288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85" y="6971399"/>
            <a:ext cx="1387871" cy="721992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736" y="3378772"/>
            <a:ext cx="1241546" cy="993813"/>
          </a:xfrm>
          <a:prstGeom prst="rect">
            <a:avLst/>
          </a:prstGeom>
        </p:spPr>
      </p:pic>
      <p:sp>
        <p:nvSpPr>
          <p:cNvPr id="37" name="Rounded Rectangle 36"/>
          <p:cNvSpPr/>
          <p:nvPr/>
        </p:nvSpPr>
        <p:spPr>
          <a:xfrm>
            <a:off x="100024" y="2391775"/>
            <a:ext cx="3644471" cy="2503225"/>
          </a:xfrm>
          <a:prstGeom prst="roundRect">
            <a:avLst/>
          </a:prstGeom>
          <a:solidFill>
            <a:schemeClr val="bg1">
              <a:alpha val="8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200" b="1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200" b="1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200" b="1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Arthur and the Golden Rope - fiction</a:t>
            </a:r>
          </a:p>
          <a:p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King Who Banned the Dark – fiction</a:t>
            </a:r>
          </a:p>
          <a:p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Until I Met Dudley – Roger McGough</a:t>
            </a:r>
          </a:p>
          <a:p>
            <a:r>
              <a:rPr lang="en-US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Starbird – Sharon King-Chai</a:t>
            </a:r>
          </a:p>
          <a:p>
            <a:r>
              <a:rPr lang="en-GB" sz="1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Guided Reading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Each week we will be reading a range of quality texts including: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Poems: rap, free verse, rhyming and </a:t>
            </a:r>
            <a:r>
              <a:rPr lang="en-GB" sz="10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ballard</a:t>
            </a:r>
            <a:endParaRPr lang="en-GB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Fiction: Picture books, adventure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 fiction: Explanation</a:t>
            </a:r>
          </a:p>
          <a:p>
            <a:r>
              <a:rPr lang="en-GB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*Text titles can be obtained from the class teacher.</a:t>
            </a:r>
          </a:p>
          <a:p>
            <a:br>
              <a:rPr lang="en-GB" sz="1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1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055" y="3430713"/>
            <a:ext cx="977886" cy="977886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3871927" y="2417156"/>
            <a:ext cx="2848177" cy="1955429"/>
          </a:xfrm>
          <a:prstGeom prst="roundRect">
            <a:avLst/>
          </a:prstGeom>
          <a:solidFill>
            <a:schemeClr val="bg1">
              <a:alpha val="80000"/>
            </a:schemeClr>
          </a:solidFill>
          <a:ln w="19050">
            <a:solidFill>
              <a:schemeClr val="accent1"/>
            </a:solidFill>
          </a:ln>
          <a:effectLst>
            <a:outerShdw blurRad="50800" dist="50800" dir="5400000" algn="ctr" rotWithShape="0">
              <a:schemeClr val="bg1"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/>
              <a:t>Fractions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7727" y="4859159"/>
            <a:ext cx="876848" cy="876848"/>
          </a:xfrm>
          <a:prstGeom prst="rect">
            <a:avLst/>
          </a:prstGeom>
        </p:spPr>
      </p:pic>
      <p:sp>
        <p:nvSpPr>
          <p:cNvPr id="38" name="Rounded Rectangle 37"/>
          <p:cNvSpPr/>
          <p:nvPr/>
        </p:nvSpPr>
        <p:spPr>
          <a:xfrm>
            <a:off x="4216933" y="4486096"/>
            <a:ext cx="2503171" cy="1575191"/>
          </a:xfrm>
          <a:prstGeom prst="roundRect">
            <a:avLst/>
          </a:prstGeom>
          <a:solidFill>
            <a:schemeClr val="bg1">
              <a:alpha val="84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Electricity</a:t>
            </a:r>
          </a:p>
        </p:txBody>
      </p:sp>
      <p:pic>
        <p:nvPicPr>
          <p:cNvPr id="1032" name="Picture 8" descr="Image result for football transparent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8397" y="7169039"/>
            <a:ext cx="907819" cy="907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4800" y="8114600"/>
            <a:ext cx="1829416" cy="1075496"/>
          </a:xfrm>
          <a:prstGeom prst="rect">
            <a:avLst/>
          </a:prstGeom>
        </p:spPr>
      </p:pic>
      <p:sp>
        <p:nvSpPr>
          <p:cNvPr id="32" name="Rounded Rectangle 31"/>
          <p:cNvSpPr/>
          <p:nvPr/>
        </p:nvSpPr>
        <p:spPr>
          <a:xfrm>
            <a:off x="4800437" y="6824797"/>
            <a:ext cx="1919667" cy="1409050"/>
          </a:xfrm>
          <a:prstGeom prst="roundRect">
            <a:avLst/>
          </a:prstGeom>
          <a:solidFill>
            <a:schemeClr val="bg1">
              <a:alpha val="84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3" name="Rounded Rectangle 42"/>
          <p:cNvSpPr/>
          <p:nvPr/>
        </p:nvSpPr>
        <p:spPr>
          <a:xfrm>
            <a:off x="2279302" y="6959189"/>
            <a:ext cx="2367154" cy="1786422"/>
          </a:xfrm>
          <a:prstGeom prst="roundRect">
            <a:avLst/>
          </a:prstGeom>
          <a:solidFill>
            <a:schemeClr val="bg1">
              <a:alpha val="69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err="1"/>
              <a:t>Histor</a:t>
            </a:r>
            <a:endParaRPr lang="en-GB" dirty="0"/>
          </a:p>
        </p:txBody>
      </p:sp>
      <p:sp>
        <p:nvSpPr>
          <p:cNvPr id="27" name="TextBox 26"/>
          <p:cNvSpPr txBox="1"/>
          <p:nvPr/>
        </p:nvSpPr>
        <p:spPr>
          <a:xfrm>
            <a:off x="240406" y="5048566"/>
            <a:ext cx="39095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</a:t>
            </a:r>
          </a:p>
          <a:p>
            <a:endParaRPr lang="en-GB" b="1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75370" y="8167552"/>
            <a:ext cx="2125548" cy="1344064"/>
          </a:xfrm>
          <a:prstGeom prst="roundRect">
            <a:avLst/>
          </a:prstGeom>
          <a:solidFill>
            <a:schemeClr val="bg1">
              <a:alpha val="73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Physical health and Mental well</a:t>
            </a:r>
            <a:endParaRPr lang="en-GB" dirty="0"/>
          </a:p>
        </p:txBody>
      </p:sp>
      <p:sp>
        <p:nvSpPr>
          <p:cNvPr id="31" name="TextBox 30"/>
          <p:cNvSpPr txBox="1"/>
          <p:nvPr/>
        </p:nvSpPr>
        <p:spPr>
          <a:xfrm>
            <a:off x="137484" y="8161754"/>
            <a:ext cx="21323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PSHE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757" y="6964678"/>
            <a:ext cx="2086240" cy="1106931"/>
          </a:xfrm>
          <a:prstGeom prst="roundRect">
            <a:avLst/>
          </a:prstGeom>
          <a:solidFill>
            <a:schemeClr val="bg1">
              <a:alpha val="74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1781175" y="1350324"/>
            <a:ext cx="3295650" cy="915135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390" y="75174"/>
            <a:ext cx="1246239" cy="1246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-50104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921280" y="343663"/>
            <a:ext cx="301544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 panose="020B0502040204020203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Curriculum Overview Year 4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Bahnschrift SemiBold Condensed" panose="020B0502040204020203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altLang="en-US" sz="2400" b="1" dirty="0">
                <a:solidFill>
                  <a:srgbClr val="002060"/>
                </a:solidFill>
                <a:latin typeface="Bahnschrift SemiBold Condensed"/>
                <a:ea typeface="Times New Roman" panose="02020603050405020304" pitchFamily="18" charset="0"/>
                <a:cs typeface="Arial"/>
              </a:rPr>
              <a:t>Advent</a:t>
            </a:r>
            <a:r>
              <a:rPr kumimoji="0" lang="en-GB" altLang="en-US" sz="24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Bahnschrift SemiBold Condensed"/>
                <a:ea typeface="Times New Roman" panose="02020603050405020304" pitchFamily="18" charset="0"/>
                <a:cs typeface="Arial"/>
              </a:rPr>
              <a:t> Term </a:t>
            </a:r>
            <a:r>
              <a:rPr lang="en-GB" altLang="en-US" sz="2400" b="1" dirty="0">
                <a:solidFill>
                  <a:srgbClr val="002060"/>
                </a:solidFill>
                <a:latin typeface="Bahnschrift SemiBold Condensed"/>
                <a:ea typeface="Times New Roman" panose="02020603050405020304" pitchFamily="18" charset="0"/>
                <a:cs typeface="Arial"/>
              </a:rPr>
              <a:t>2026</a:t>
            </a:r>
            <a:endParaRPr lang="en-GB" altLang="en-US" sz="24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Bahnschrift SemiBold Condensed" panose="020B0502040204020203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81175" y="1434463"/>
            <a:ext cx="32956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Please find below information about what your child will be learning this term.</a:t>
            </a:r>
          </a:p>
          <a:p>
            <a:pPr algn="ctr"/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If you would like more information speak to your child’s teacher.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4638" y="2426333"/>
            <a:ext cx="2578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345709" y="6927302"/>
            <a:ext cx="22556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History/ Geography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85765" y="4493502"/>
            <a:ext cx="23637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24373" y="7004874"/>
            <a:ext cx="1984163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Art/ Design</a:t>
            </a:r>
          </a:p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Art – Drawing, exploring different tones </a:t>
            </a:r>
            <a:r>
              <a:rPr lang="en-GB" sz="1000">
                <a:latin typeface="Arial" panose="020B0604020202020204" pitchFamily="34" charset="0"/>
                <a:cs typeface="Arial" panose="020B0604020202020204" pitchFamily="34" charset="0"/>
              </a:rPr>
              <a:t>and textures</a:t>
            </a:r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Artists – Henry Moore and Alberto </a:t>
            </a:r>
            <a:r>
              <a:rPr lang="en-GB" sz="1000" dirty="0" err="1">
                <a:latin typeface="Arial" panose="020B0604020202020204" pitchFamily="34" charset="0"/>
                <a:cs typeface="Arial" panose="020B0604020202020204" pitchFamily="34" charset="0"/>
              </a:rPr>
              <a:t>Giacommetti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D.T – Textiles, book cushions</a:t>
            </a:r>
            <a:endParaRPr lang="en-GB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839394" y="6885123"/>
            <a:ext cx="17761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800437" y="8370766"/>
            <a:ext cx="1919667" cy="1410974"/>
          </a:xfrm>
          <a:prstGeom prst="roundRect">
            <a:avLst/>
          </a:prstGeom>
          <a:solidFill>
            <a:schemeClr val="bg1">
              <a:alpha val="72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Box 29"/>
          <p:cNvSpPr txBox="1"/>
          <p:nvPr/>
        </p:nvSpPr>
        <p:spPr>
          <a:xfrm>
            <a:off x="4800437" y="8370766"/>
            <a:ext cx="200390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Computing</a:t>
            </a:r>
          </a:p>
          <a:p>
            <a:r>
              <a:rPr lang="en-GB" sz="1000" b="1" u="sng" dirty="0">
                <a:latin typeface="Arial" panose="020B0604020202020204" pitchFamily="34" charset="0"/>
                <a:cs typeface="Arial" panose="020B0604020202020204" pitchFamily="34" charset="0"/>
              </a:rPr>
              <a:t>Programming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 – using sensors and if statements to control outcomes</a:t>
            </a:r>
          </a:p>
          <a:p>
            <a:r>
              <a:rPr lang="en-GB" sz="1000" b="1" u="sng" dirty="0">
                <a:latin typeface="Arial" panose="020B0604020202020204" pitchFamily="34" charset="0"/>
                <a:cs typeface="Arial" panose="020B0604020202020204" pitchFamily="34" charset="0"/>
              </a:rPr>
              <a:t>Networks 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– web vs internet, its connections and collaboration</a:t>
            </a:r>
          </a:p>
          <a:p>
            <a:r>
              <a:rPr lang="en-GB" sz="10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eSafety</a:t>
            </a: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 – how search works and internet bots</a:t>
            </a:r>
            <a:endParaRPr lang="en-GB" b="1" u="sng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48628" y="2414213"/>
            <a:ext cx="2578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Maths</a:t>
            </a: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396" y="195253"/>
            <a:ext cx="2019440" cy="2060654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7529" y="1392218"/>
            <a:ext cx="1342002" cy="890979"/>
          </a:xfrm>
          <a:prstGeom prst="rect">
            <a:avLst/>
          </a:prstGeom>
        </p:spPr>
      </p:pic>
      <p:sp>
        <p:nvSpPr>
          <p:cNvPr id="42" name="Rounded Rectangle 41"/>
          <p:cNvSpPr/>
          <p:nvPr/>
        </p:nvSpPr>
        <p:spPr>
          <a:xfrm>
            <a:off x="2326561" y="8822029"/>
            <a:ext cx="2361446" cy="1029348"/>
          </a:xfrm>
          <a:prstGeom prst="roundRect">
            <a:avLst/>
          </a:prstGeom>
          <a:solidFill>
            <a:schemeClr val="bg1">
              <a:alpha val="84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TextBox 48"/>
          <p:cNvSpPr txBox="1"/>
          <p:nvPr/>
        </p:nvSpPr>
        <p:spPr>
          <a:xfrm>
            <a:off x="2432229" y="8863881"/>
            <a:ext cx="19935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Music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Music notation, rhythm, technique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A history of Rock and Roll</a:t>
            </a:r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44953" y="2664352"/>
            <a:ext cx="25852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White Rose Maths:</a:t>
            </a:r>
          </a:p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Place value – up to 10,000</a:t>
            </a:r>
          </a:p>
          <a:p>
            <a:pPr marL="171450" indent="-171450">
              <a:buFontTx/>
              <a:buChar char="-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Number patterns</a:t>
            </a:r>
          </a:p>
          <a:p>
            <a:pPr marL="171450" indent="-171450">
              <a:buFontTx/>
              <a:buChar char="-"/>
            </a:pPr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Counting in 1000’s and100’s</a:t>
            </a:r>
          </a:p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Addition and subtraction within 10,000</a:t>
            </a:r>
          </a:p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Measurement - Area</a:t>
            </a:r>
          </a:p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Times tables up to x12</a:t>
            </a:r>
          </a:p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Multiplication and division methods</a:t>
            </a:r>
          </a:p>
          <a:p>
            <a:endParaRPr lang="en-GB" sz="1000" dirty="0"/>
          </a:p>
        </p:txBody>
      </p:sp>
      <p:sp>
        <p:nvSpPr>
          <p:cNvPr id="8" name="TextBox 7"/>
          <p:cNvSpPr txBox="1"/>
          <p:nvPr/>
        </p:nvSpPr>
        <p:spPr>
          <a:xfrm>
            <a:off x="4350973" y="4709475"/>
            <a:ext cx="240774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u="sng" dirty="0"/>
              <a:t>Animals, including humans</a:t>
            </a:r>
            <a:r>
              <a:rPr lang="en-GB" sz="1000" dirty="0"/>
              <a:t> </a:t>
            </a:r>
          </a:p>
          <a:p>
            <a:r>
              <a:rPr lang="en-GB" sz="1000" dirty="0"/>
              <a:t>(human digestive system, animal and human teeth; food chains)</a:t>
            </a:r>
          </a:p>
          <a:p>
            <a:r>
              <a:rPr lang="en-US" sz="900" u="sng" dirty="0"/>
              <a:t>Electricity and Circuits</a:t>
            </a:r>
          </a:p>
          <a:p>
            <a:r>
              <a:rPr lang="en-US" sz="900" dirty="0"/>
              <a:t>(understanding circuits, understanding components of circuits, insulators </a:t>
            </a:r>
            <a:r>
              <a:rPr lang="en-US" sz="900"/>
              <a:t>and conductors. </a:t>
            </a:r>
            <a:endParaRPr lang="en-GB" sz="200" dirty="0"/>
          </a:p>
        </p:txBody>
      </p:sp>
      <p:sp>
        <p:nvSpPr>
          <p:cNvPr id="9" name="TextBox 8"/>
          <p:cNvSpPr txBox="1"/>
          <p:nvPr/>
        </p:nvSpPr>
        <p:spPr>
          <a:xfrm>
            <a:off x="100024" y="8388444"/>
            <a:ext cx="205301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Families and friendships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Positive friendships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Safe relationships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Respecting ourselves and others</a:t>
            </a:r>
          </a:p>
          <a:p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Respecting differences and similarities</a:t>
            </a:r>
          </a:p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81685" y="7182666"/>
            <a:ext cx="2255642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History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– Greeks – how did the Greek Empire influence life today?</a:t>
            </a:r>
          </a:p>
          <a:p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Chronology, development of city states, government systems and literature sports and theatre</a:t>
            </a:r>
          </a:p>
          <a:p>
            <a:r>
              <a:rPr lang="en-GB" sz="900" b="1" dirty="0">
                <a:latin typeface="Arial" panose="020B0604020202020204" pitchFamily="34" charset="0"/>
                <a:cs typeface="Arial" panose="020B0604020202020204" pitchFamily="34" charset="0"/>
              </a:rPr>
              <a:t>Geography</a:t>
            </a: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 – Major continents of the world</a:t>
            </a:r>
          </a:p>
          <a:p>
            <a:pPr marL="171450" indent="-171450">
              <a:buFontTx/>
              <a:buChar char="-"/>
            </a:pP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Locating them on the map</a:t>
            </a:r>
          </a:p>
          <a:p>
            <a:pPr marL="171450" indent="-171450">
              <a:buFontTx/>
              <a:buChar char="-"/>
            </a:pP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Physical and human characteristics of major countries and major cities</a:t>
            </a:r>
          </a:p>
          <a:p>
            <a:pPr marL="171450" indent="-171450">
              <a:buFontTx/>
              <a:buChar char="-"/>
            </a:pPr>
            <a:r>
              <a:rPr lang="en-GB" sz="900" dirty="0">
                <a:latin typeface="Arial" panose="020B0604020202020204" pitchFamily="34" charset="0"/>
                <a:cs typeface="Arial" panose="020B0604020202020204" pitchFamily="34" charset="0"/>
              </a:rPr>
              <a:t>Human settlement</a:t>
            </a:r>
          </a:p>
          <a:p>
            <a:endParaRPr lang="en-GB" sz="800" dirty="0"/>
          </a:p>
        </p:txBody>
      </p:sp>
      <p:sp>
        <p:nvSpPr>
          <p:cNvPr id="17" name="TextBox 16"/>
          <p:cNvSpPr txBox="1"/>
          <p:nvPr/>
        </p:nvSpPr>
        <p:spPr>
          <a:xfrm>
            <a:off x="4807420" y="7095094"/>
            <a:ext cx="18571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u="sng" dirty="0"/>
              <a:t>GetSet4PE</a:t>
            </a:r>
          </a:p>
          <a:p>
            <a:r>
              <a:rPr lang="en-GB" sz="1100" dirty="0"/>
              <a:t>Handball – throwing, catching, running, changing direction and speed</a:t>
            </a:r>
          </a:p>
          <a:p>
            <a:r>
              <a:rPr lang="en-GB" sz="1100" dirty="0"/>
              <a:t>Fitness – agility, balance, coordination, strength</a:t>
            </a:r>
          </a:p>
          <a:p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174473" y="2586502"/>
            <a:ext cx="35453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40406" y="5217130"/>
            <a:ext cx="3643577" cy="17927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000" b="1" u="sng" dirty="0">
                <a:latin typeface="Arial"/>
                <a:cs typeface="Arial"/>
              </a:rPr>
              <a:t>Creation and covenant</a:t>
            </a:r>
            <a:br>
              <a:rPr lang="en-US" sz="1050" dirty="0">
                <a:latin typeface="Arial"/>
                <a:cs typeface="Arial"/>
              </a:rPr>
            </a:br>
            <a:r>
              <a:rPr lang="en-US" sz="1000" dirty="0">
                <a:latin typeface="Arial"/>
                <a:cs typeface="Arial"/>
              </a:rPr>
              <a:t>The story of Abraham and an understanding of the historical context in which Abraham lived.</a:t>
            </a:r>
            <a:endParaRPr lang="en-GB" sz="1000" dirty="0">
              <a:latin typeface="Arial"/>
              <a:cs typeface="Arial"/>
            </a:endParaRPr>
          </a:p>
          <a:p>
            <a:r>
              <a:rPr lang="en-US" sz="1000" dirty="0">
                <a:latin typeface="Arial"/>
                <a:cs typeface="Arial"/>
              </a:rPr>
              <a:t>God's covenant with Abraham</a:t>
            </a:r>
          </a:p>
          <a:p>
            <a:r>
              <a:rPr lang="en-US" sz="1000" dirty="0">
                <a:latin typeface="Arial"/>
                <a:cs typeface="Arial"/>
              </a:rPr>
              <a:t>How this covenant is the foundation of Abrahamic religions</a:t>
            </a:r>
            <a:endParaRPr lang="en-GB" sz="1000" dirty="0">
              <a:latin typeface="Arial"/>
              <a:cs typeface="Arial"/>
            </a:endParaRPr>
          </a:p>
          <a:p>
            <a:r>
              <a:rPr lang="en-US" sz="1000" dirty="0">
                <a:latin typeface="Arial"/>
                <a:cs typeface="Arial"/>
              </a:rPr>
              <a:t>What does having faith mean?  </a:t>
            </a:r>
            <a:endParaRPr lang="en-GB" sz="1000" dirty="0">
              <a:latin typeface="Arial"/>
              <a:cs typeface="Arial"/>
            </a:endParaRPr>
          </a:p>
          <a:p>
            <a:r>
              <a:rPr lang="en-US" sz="1000" b="1" u="sng" dirty="0">
                <a:latin typeface="Arial"/>
                <a:cs typeface="Arial"/>
              </a:rPr>
              <a:t>Prophecy and promise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latin typeface="Arial"/>
                <a:cs typeface="Arial"/>
              </a:rPr>
              <a:t>The life and miracles of Elijah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latin typeface="Arial"/>
                <a:cs typeface="Arial"/>
              </a:rPr>
              <a:t>Why is historical context important?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000" dirty="0">
                <a:latin typeface="Arial"/>
                <a:cs typeface="Arial"/>
              </a:rPr>
              <a:t>What is prophecy?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4260652" y="6138159"/>
            <a:ext cx="2498063" cy="585287"/>
          </a:xfrm>
          <a:prstGeom prst="roundRect">
            <a:avLst/>
          </a:prstGeom>
          <a:solidFill>
            <a:schemeClr val="bg1">
              <a:alpha val="84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/>
          <p:cNvSpPr txBox="1"/>
          <p:nvPr/>
        </p:nvSpPr>
        <p:spPr>
          <a:xfrm>
            <a:off x="4321561" y="6143317"/>
            <a:ext cx="211531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Spanish</a:t>
            </a:r>
            <a:r>
              <a:rPr lang="en-GB" sz="10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Body parts and classroom objects</a:t>
            </a:r>
          </a:p>
          <a:p>
            <a:r>
              <a:rPr lang="en-GB" sz="1000" dirty="0">
                <a:latin typeface="Arial" panose="020B0604020202020204" pitchFamily="34" charset="0"/>
                <a:cs typeface="Arial" panose="020B0604020202020204" pitchFamily="34" charset="0"/>
              </a:rPr>
              <a:t>Days of the week  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09704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97c5e1b-f9ba-44c3-a503-67c3f4189faa" xsi:nil="true"/>
    <lcf76f155ced4ddcb4097134ff3c332f xmlns="709ed1fa-3339-4f95-bcf4-406cd817ec1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2050D00CFE584BB9C575F16D585184" ma:contentTypeVersion="13" ma:contentTypeDescription="Create a new document." ma:contentTypeScope="" ma:versionID="8174b6cd6a34bdc84499a55f82dfa293">
  <xsd:schema xmlns:xsd="http://www.w3.org/2001/XMLSchema" xmlns:xs="http://www.w3.org/2001/XMLSchema" xmlns:p="http://schemas.microsoft.com/office/2006/metadata/properties" xmlns:ns2="709ed1fa-3339-4f95-bcf4-406cd817ec1e" xmlns:ns3="297c5e1b-f9ba-44c3-a503-67c3f4189faa" targetNamespace="http://schemas.microsoft.com/office/2006/metadata/properties" ma:root="true" ma:fieldsID="893b50b74d9067f5812646c8f54bccca" ns2:_="" ns3:_="">
    <xsd:import namespace="709ed1fa-3339-4f95-bcf4-406cd817ec1e"/>
    <xsd:import namespace="297c5e1b-f9ba-44c3-a503-67c3f4189f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9ed1fa-3339-4f95-bcf4-406cd817ec1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d190b30-a8c1-42ee-ae51-a144fdb6f13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7c5e1b-f9ba-44c3-a503-67c3f4189fa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5ce534f1-fca1-4c35-a8a1-9ff1ec11c1fc}" ma:internalName="TaxCatchAll" ma:showField="CatchAllData" ma:web="297c5e1b-f9ba-44c3-a503-67c3f4189f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A2FC574-4384-4CD6-9019-470366701175}">
  <ds:schemaRefs>
    <ds:schemaRef ds:uri="http://schemas.microsoft.com/office/2006/metadata/properties"/>
    <ds:schemaRef ds:uri="http://schemas.microsoft.com/office/infopath/2007/PartnerControls"/>
    <ds:schemaRef ds:uri="297c5e1b-f9ba-44c3-a503-67c3f4189faa"/>
    <ds:schemaRef ds:uri="709ed1fa-3339-4f95-bcf4-406cd817ec1e"/>
  </ds:schemaRefs>
</ds:datastoreItem>
</file>

<file path=customXml/itemProps2.xml><?xml version="1.0" encoding="utf-8"?>
<ds:datastoreItem xmlns:ds="http://schemas.openxmlformats.org/officeDocument/2006/customXml" ds:itemID="{23CB844F-D263-4DC3-95CD-6CFB9FD7920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551AE3F-0BD9-4943-A095-A9F18D623E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09ed1fa-3339-4f95-bcf4-406cd817ec1e"/>
    <ds:schemaRef ds:uri="297c5e1b-f9ba-44c3-a503-67c3f4189f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2313</TotalTime>
  <Words>414</Words>
  <Application>Microsoft Office PowerPoint</Application>
  <PresentationFormat>A4 Paper (210x297 mm)</PresentationFormat>
  <Paragraphs>77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Bahnschrift SemiBold Condensed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Alyssa Mercerr</dc:creator>
  <cp:lastModifiedBy>Nicole Green</cp:lastModifiedBy>
  <cp:revision>108</cp:revision>
  <cp:lastPrinted>2024-09-05T13:49:52Z</cp:lastPrinted>
  <dcterms:created xsi:type="dcterms:W3CDTF">2021-02-11T12:28:53Z</dcterms:created>
  <dcterms:modified xsi:type="dcterms:W3CDTF">2026-09-04T14:40:48Z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0x010100832050D00CFE584BB9C575F16D585184</vt:lpwstr>
  </property>
  <property fmtid="{D5CDD505-2E9C-101B-9397-08002B2CF9AE}" pid="3" name="MediaServiceImageTags">
    <vt:lpwstr/>
  </property>
</Properties>
</file>