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5" d="100"/>
          <a:sy n="75" d="100"/>
        </p:scale>
        <p:origin x="15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11/07/2023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Image result for cross png transpare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7504" y="5275064"/>
            <a:ext cx="661606" cy="918173"/>
          </a:xfrm>
          <a:prstGeom prst="rect">
            <a:avLst/>
          </a:prstGeom>
          <a:noFill/>
          <a:effectLst>
            <a:outerShdw blurRad="177800" dist="50800" dir="5400000" algn="ctr" rotWithShape="0">
              <a:schemeClr val="tx2">
                <a:lumMod val="20000"/>
                <a:lumOff val="80000"/>
                <a:alpha val="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Rounded Rectangle 38"/>
          <p:cNvSpPr/>
          <p:nvPr/>
        </p:nvSpPr>
        <p:spPr>
          <a:xfrm>
            <a:off x="108845" y="5009055"/>
            <a:ext cx="3978406" cy="1819756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9124840"/>
            <a:ext cx="742429" cy="624247"/>
          </a:xfrm>
          <a:prstGeom prst="rect">
            <a:avLst/>
          </a:prstGeom>
        </p:spPr>
      </p:pic>
      <p:pic>
        <p:nvPicPr>
          <p:cNvPr id="47" name="Picture 4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455" y="8250245"/>
            <a:ext cx="854467" cy="820288"/>
          </a:xfrm>
          <a:prstGeom prst="rect">
            <a:avLst/>
          </a:prstGeom>
        </p:spPr>
      </p:pic>
      <p:pic>
        <p:nvPicPr>
          <p:cNvPr id="46" name="Picture 4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85" y="6971399"/>
            <a:ext cx="1387871" cy="721992"/>
          </a:xfrm>
          <a:prstGeom prst="rect">
            <a:avLst/>
          </a:prstGeom>
        </p:spPr>
      </p:pic>
      <p:pic>
        <p:nvPicPr>
          <p:cNvPr id="44" name="Picture 4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03736" y="3378772"/>
            <a:ext cx="1241546" cy="993813"/>
          </a:xfrm>
          <a:prstGeom prst="rect">
            <a:avLst/>
          </a:prstGeom>
        </p:spPr>
      </p:pic>
      <p:sp>
        <p:nvSpPr>
          <p:cNvPr id="37" name="Rounded Rectangle 36"/>
          <p:cNvSpPr/>
          <p:nvPr/>
        </p:nvSpPr>
        <p:spPr>
          <a:xfrm>
            <a:off x="100024" y="2391775"/>
            <a:ext cx="3644471" cy="2503225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Guided Reading</a:t>
            </a:r>
          </a:p>
          <a:p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Butterfly Lion by Michael </a:t>
            </a:r>
            <a:r>
              <a:rPr lang="en-GB" sz="1000" dirty="0" err="1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Morpurgo</a:t>
            </a: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Firework Makers Daughter by Philip Pullman</a:t>
            </a: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Tx/>
              <a:buChar char="-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Vocabulary</a:t>
            </a:r>
          </a:p>
          <a:p>
            <a:pPr marL="171450" indent="-171450">
              <a:buFontTx/>
              <a:buChar char="-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Inference</a:t>
            </a:r>
          </a:p>
          <a:p>
            <a:pPr marL="171450" indent="-171450">
              <a:buFontTx/>
              <a:buChar char="-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Summarising</a:t>
            </a:r>
          </a:p>
          <a:p>
            <a:pPr marL="171450" indent="-171450">
              <a:buFontTx/>
              <a:buChar char="-"/>
            </a:pPr>
            <a: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Predicting</a:t>
            </a:r>
            <a:br>
              <a:rPr lang="en-GB" sz="10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GB" sz="1000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" name="Picture 3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055" y="3430713"/>
            <a:ext cx="977886" cy="977886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871927" y="2417156"/>
            <a:ext cx="2848177" cy="195542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/>
              <a:t>Fractions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7727" y="4859159"/>
            <a:ext cx="876848" cy="876848"/>
          </a:xfrm>
          <a:prstGeom prst="rect">
            <a:avLst/>
          </a:prstGeom>
        </p:spPr>
      </p:pic>
      <p:sp>
        <p:nvSpPr>
          <p:cNvPr id="38" name="Rounded Rectangle 37"/>
          <p:cNvSpPr/>
          <p:nvPr/>
        </p:nvSpPr>
        <p:spPr>
          <a:xfrm>
            <a:off x="4216933" y="4486096"/>
            <a:ext cx="2503171" cy="1575191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/>
              <a:t>Electricity</a:t>
            </a:r>
          </a:p>
        </p:txBody>
      </p:sp>
      <p:pic>
        <p:nvPicPr>
          <p:cNvPr id="1032" name="Picture 8" descr="Image result for football transparent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8397" y="7169039"/>
            <a:ext cx="907819" cy="907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4800" y="8114600"/>
            <a:ext cx="1829416" cy="1075496"/>
          </a:xfrm>
          <a:prstGeom prst="rect">
            <a:avLst/>
          </a:prstGeom>
        </p:spPr>
      </p:pic>
      <p:sp>
        <p:nvSpPr>
          <p:cNvPr id="32" name="Rounded Rectangle 31"/>
          <p:cNvSpPr/>
          <p:nvPr/>
        </p:nvSpPr>
        <p:spPr>
          <a:xfrm>
            <a:off x="4800437" y="6824797"/>
            <a:ext cx="1919667" cy="1409050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43" name="Rounded Rectangle 42"/>
          <p:cNvSpPr/>
          <p:nvPr/>
        </p:nvSpPr>
        <p:spPr>
          <a:xfrm>
            <a:off x="2279302" y="6959189"/>
            <a:ext cx="2367154" cy="1786422"/>
          </a:xfrm>
          <a:prstGeom prst="roundRect">
            <a:avLst/>
          </a:prstGeom>
          <a:solidFill>
            <a:schemeClr val="bg1">
              <a:alpha val="6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Histor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240406" y="5048566"/>
            <a:ext cx="39095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370" y="8167552"/>
            <a:ext cx="2125548" cy="1344064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/>
              <a:t>Physical health and Mental well</a:t>
            </a:r>
            <a:endParaRPr lang="en-GB" dirty="0"/>
          </a:p>
        </p:txBody>
      </p:sp>
      <p:sp>
        <p:nvSpPr>
          <p:cNvPr id="31" name="TextBox 30"/>
          <p:cNvSpPr txBox="1"/>
          <p:nvPr/>
        </p:nvSpPr>
        <p:spPr>
          <a:xfrm>
            <a:off x="137484" y="8161754"/>
            <a:ext cx="213234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PSHE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81757" y="6964678"/>
            <a:ext cx="2086240" cy="1106931"/>
          </a:xfrm>
          <a:prstGeom prst="roundRect">
            <a:avLst/>
          </a:prstGeom>
          <a:solidFill>
            <a:schemeClr val="bg1">
              <a:alpha val="7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0390" y="7517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09995" y="343663"/>
            <a:ext cx="3038011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Year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4</a:t>
            </a:r>
            <a:endParaRPr kumimoji="0" lang="en-GB" altLang="en-US" sz="2400" b="0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Advent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en-GB" altLang="en-US" sz="2400" b="1" i="0" u="none" strike="noStrike" cap="none" normalizeH="0" baseline="0" dirty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Term 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2023</a:t>
            </a:r>
            <a:endParaRPr kumimoji="0" lang="en-GB" altLang="en-US" sz="2400" b="1" i="0" u="none" strike="noStrike" cap="none" normalizeH="0" baseline="0" dirty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speak to your child’s teacher.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345709" y="6927302"/>
            <a:ext cx="22556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History/ Geography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85765" y="4493502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124373" y="7004874"/>
            <a:ext cx="198416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Art/ Design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Cycladic figures – sculptures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Artists – Henry Moore and Alberto </a:t>
            </a:r>
            <a:r>
              <a:rPr lang="en-GB" sz="1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Giacommetti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39394" y="6885123"/>
            <a:ext cx="17761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</a:t>
            </a:r>
          </a:p>
        </p:txBody>
      </p:sp>
      <p:sp>
        <p:nvSpPr>
          <p:cNvPr id="28" name="Rounded Rectangle 27"/>
          <p:cNvSpPr/>
          <p:nvPr/>
        </p:nvSpPr>
        <p:spPr>
          <a:xfrm>
            <a:off x="4800437" y="8370766"/>
            <a:ext cx="1919667" cy="1410974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4800437" y="8370766"/>
            <a:ext cx="2003909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Computing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Systems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Internet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-The internet is hardware and World Wide Web its content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-Exploring bias and truth in web content created by people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-Copyright and ownership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-Know where content is stored</a:t>
            </a:r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048628" y="2414213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396" y="195253"/>
            <a:ext cx="2019440" cy="2060654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529" y="1392218"/>
            <a:ext cx="1342002" cy="890979"/>
          </a:xfrm>
          <a:prstGeom prst="rect">
            <a:avLst/>
          </a:prstGeom>
        </p:spPr>
      </p:pic>
      <p:sp>
        <p:nvSpPr>
          <p:cNvPr id="42" name="Rounded Rectangle 41"/>
          <p:cNvSpPr/>
          <p:nvPr/>
        </p:nvSpPr>
        <p:spPr>
          <a:xfrm>
            <a:off x="2326561" y="8822029"/>
            <a:ext cx="2361446" cy="1029348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2432229" y="8863881"/>
            <a:ext cx="1993541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Music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Violin 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 Music notation, rhythm, technique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Song practice 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44953" y="2664352"/>
            <a:ext cx="2585204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White Rose Maths: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Place value – up to 10,000</a:t>
            </a:r>
          </a:p>
          <a:p>
            <a:pPr marL="171450" indent="-171450">
              <a:buFontTx/>
              <a:buChar char="-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Number patterns</a:t>
            </a:r>
          </a:p>
          <a:p>
            <a:pPr marL="171450" indent="-171450">
              <a:buFontTx/>
              <a:buChar char="-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Counting in 1000’s and100’s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Addition and subtraction within 10,000</a:t>
            </a:r>
          </a:p>
          <a:p>
            <a:pPr marL="171450" indent="-171450">
              <a:buFontTx/>
              <a:buChar char="-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Adding and subtracting with renaming</a:t>
            </a:r>
          </a:p>
          <a:p>
            <a:pPr marL="171450" indent="-171450">
              <a:buFontTx/>
              <a:buChar char="-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Mental addition and subtraction</a:t>
            </a:r>
          </a:p>
          <a:p>
            <a:pPr marL="171450" indent="-171450">
              <a:buFontTx/>
              <a:buChar char="-"/>
            </a:pP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Word Problems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Times tables up to x12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Multiplication and division methods</a:t>
            </a:r>
          </a:p>
          <a:p>
            <a:endParaRPr lang="en-GB" sz="1000" dirty="0"/>
          </a:p>
        </p:txBody>
      </p:sp>
      <p:sp>
        <p:nvSpPr>
          <p:cNvPr id="8" name="TextBox 7"/>
          <p:cNvSpPr txBox="1"/>
          <p:nvPr/>
        </p:nvSpPr>
        <p:spPr>
          <a:xfrm>
            <a:off x="4350973" y="4709475"/>
            <a:ext cx="2407742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u="sng" dirty="0"/>
              <a:t>Animals, including humans</a:t>
            </a:r>
            <a:r>
              <a:rPr lang="en-GB" sz="1000" dirty="0"/>
              <a:t> </a:t>
            </a:r>
          </a:p>
          <a:p>
            <a:r>
              <a:rPr lang="en-GB" sz="1000" dirty="0"/>
              <a:t>(human digestive system, animal and human teeth; food chains)</a:t>
            </a:r>
          </a:p>
          <a:p>
            <a:r>
              <a:rPr lang="en-US" sz="1000" b="1" dirty="0"/>
              <a:t>What do our bodies do with the food we eat</a:t>
            </a:r>
            <a:r>
              <a:rPr lang="en-US" sz="1000" b="1" dirty="0" smtClean="0"/>
              <a:t>?</a:t>
            </a:r>
          </a:p>
          <a:p>
            <a:r>
              <a:rPr lang="en-GB" sz="900" u="sng" dirty="0"/>
              <a:t>Living things and their habitats</a:t>
            </a:r>
            <a:endParaRPr lang="en-GB" sz="900" dirty="0"/>
          </a:p>
          <a:p>
            <a:r>
              <a:rPr lang="en-GB" sz="900" dirty="0"/>
              <a:t>(observation of living things; classification; impact of human activity on environments)</a:t>
            </a:r>
          </a:p>
          <a:p>
            <a:r>
              <a:rPr lang="en-US" sz="900" b="1" dirty="0"/>
              <a:t>Are living things in danger</a:t>
            </a:r>
            <a:r>
              <a:rPr lang="en-US" sz="800" b="1" dirty="0"/>
              <a:t>?</a:t>
            </a:r>
            <a:endParaRPr lang="en-GB" sz="200" dirty="0"/>
          </a:p>
        </p:txBody>
      </p:sp>
      <p:sp>
        <p:nvSpPr>
          <p:cNvPr id="9" name="TextBox 8"/>
          <p:cNvSpPr txBox="1"/>
          <p:nvPr/>
        </p:nvSpPr>
        <p:spPr>
          <a:xfrm>
            <a:off x="100024" y="8388444"/>
            <a:ext cx="205301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Families and friendships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Positive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friendships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Safe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relationships</a:t>
            </a:r>
          </a:p>
          <a:p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Respecting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ourselves and others</a:t>
            </a: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Respecting differences and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similarities</a:t>
            </a:r>
          </a:p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381685" y="7182666"/>
            <a:ext cx="2255642" cy="17389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b="1" dirty="0">
                <a:latin typeface="Arial" panose="020B0604020202020204" pitchFamily="34" charset="0"/>
                <a:cs typeface="Arial" panose="020B0604020202020204" pitchFamily="34" charset="0"/>
              </a:rPr>
              <a:t>History</a:t>
            </a:r>
            <a:r>
              <a:rPr lang="en-GB" sz="900" dirty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Greeks – how did the Greek Empire influence life today?</a:t>
            </a:r>
          </a:p>
          <a:p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Chronology, development of city states, government systems and literature sports and theatre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Geography</a:t>
            </a: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 – Major continents of the world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Locating them on the map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Physical and human characteristics of major countries and major cities</a:t>
            </a:r>
          </a:p>
          <a:p>
            <a:pPr marL="171450" indent="-171450">
              <a:buFontTx/>
              <a:buChar char="-"/>
            </a:pPr>
            <a:r>
              <a:rPr lang="en-GB" sz="900" dirty="0" smtClean="0">
                <a:latin typeface="Arial" panose="020B0604020202020204" pitchFamily="34" charset="0"/>
                <a:cs typeface="Arial" panose="020B0604020202020204" pitchFamily="34" charset="0"/>
              </a:rPr>
              <a:t>Human settlement</a:t>
            </a:r>
            <a:endParaRPr lang="en-GB" sz="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800" dirty="0"/>
          </a:p>
        </p:txBody>
      </p:sp>
      <p:sp>
        <p:nvSpPr>
          <p:cNvPr id="17" name="TextBox 16"/>
          <p:cNvSpPr txBox="1"/>
          <p:nvPr/>
        </p:nvSpPr>
        <p:spPr>
          <a:xfrm>
            <a:off x="4807420" y="7095094"/>
            <a:ext cx="18571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Co-ordination –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footwork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Physical skills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– static balance</a:t>
            </a:r>
            <a:endParaRPr lang="en-GB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Dynamic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balance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agility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Jumping and l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anding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Static s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eated balance</a:t>
            </a:r>
            <a:endParaRPr lang="en-GB" dirty="0"/>
          </a:p>
        </p:txBody>
      </p:sp>
      <p:sp>
        <p:nvSpPr>
          <p:cNvPr id="22" name="TextBox 21"/>
          <p:cNvSpPr txBox="1"/>
          <p:nvPr/>
        </p:nvSpPr>
        <p:spPr>
          <a:xfrm>
            <a:off x="198228" y="2580259"/>
            <a:ext cx="3545387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Journey </a:t>
            </a:r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– Aaron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Becker</a:t>
            </a:r>
            <a:endParaRPr lang="en-GB" sz="1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Herts for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Learning: Arthur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and the Golden Rope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King Who Banned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Dark 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-Retelling </a:t>
            </a:r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own version of the narrative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-Character description</a:t>
            </a:r>
          </a:p>
          <a:p>
            <a:r>
              <a:rPr lang="en-GB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-Editing and planning</a:t>
            </a:r>
          </a:p>
          <a:p>
            <a:endParaRPr lang="en-GB" sz="1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240406" y="5217130"/>
            <a:ext cx="3643577" cy="18697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Domestic church- Family</a:t>
            </a: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Our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family trees  </a:t>
            </a: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family of God in Scripture  </a:t>
            </a:r>
            <a:endParaRPr lang="en-GB" sz="105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Baptism and confirmation</a:t>
            </a: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response to being chosen</a:t>
            </a:r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Confirmation</a:t>
            </a:r>
            <a:r>
              <a:rPr lang="en-GB" sz="1050" dirty="0">
                <a:latin typeface="Arial" panose="020B0604020202020204" pitchFamily="34" charset="0"/>
                <a:cs typeface="Arial" panose="020B0604020202020204" pitchFamily="34" charset="0"/>
              </a:rPr>
              <a:t>: a call to witness</a:t>
            </a:r>
            <a:r>
              <a:rPr lang="en-GB" sz="105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50" b="1" dirty="0" smtClean="0">
                <a:latin typeface="Arial" panose="020B0604020202020204" pitchFamily="34" charset="0"/>
                <a:cs typeface="Arial" panose="020B0604020202020204" pitchFamily="34" charset="0"/>
              </a:rPr>
              <a:t>Advent and Christmas</a:t>
            </a:r>
          </a:p>
          <a:p>
            <a:r>
              <a:rPr lang="en-US" sz="1050" b="1" dirty="0">
                <a:latin typeface="Arial" panose="020B0604020202020204" pitchFamily="34" charset="0"/>
                <a:cs typeface="Arial" panose="020B0604020202020204" pitchFamily="34" charset="0"/>
              </a:rPr>
              <a:t>The gift of love and friendship  </a:t>
            </a:r>
            <a:endParaRPr lang="en-US" sz="105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The </a:t>
            </a:r>
            <a:r>
              <a:rPr lang="en-US" sz="1050" dirty="0">
                <a:latin typeface="Arial" panose="020B0604020202020204" pitchFamily="34" charset="0"/>
                <a:cs typeface="Arial" panose="020B0604020202020204" pitchFamily="34" charset="0"/>
              </a:rPr>
              <a:t>Church’s seasons of preparing to receive God’s gift of love </a:t>
            </a:r>
            <a:r>
              <a:rPr lang="en-US" sz="10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GB" sz="105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05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Rounded Rectangle 44"/>
          <p:cNvSpPr/>
          <p:nvPr/>
        </p:nvSpPr>
        <p:spPr>
          <a:xfrm>
            <a:off x="4260652" y="6138159"/>
            <a:ext cx="2498063" cy="585287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4321561" y="6143317"/>
            <a:ext cx="211531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Spanish</a:t>
            </a:r>
            <a:r>
              <a:rPr lang="en-GB" sz="10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Body parts and classroom objects</a:t>
            </a:r>
          </a:p>
          <a:p>
            <a:r>
              <a:rPr lang="en-GB" sz="1000" dirty="0">
                <a:latin typeface="Arial" panose="020B0604020202020204" pitchFamily="34" charset="0"/>
                <a:cs typeface="Arial" panose="020B0604020202020204" pitchFamily="34" charset="0"/>
              </a:rPr>
              <a:t>Days of the week  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701</TotalTime>
  <Words>400</Words>
  <Application>Microsoft Office PowerPoint</Application>
  <PresentationFormat>A4 Paper (210x297 mm)</PresentationFormat>
  <Paragraphs>92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Ash Wilkhu</cp:lastModifiedBy>
  <cp:revision>67</cp:revision>
  <dcterms:created xsi:type="dcterms:W3CDTF">2021-02-11T12:28:53Z</dcterms:created>
  <dcterms:modified xsi:type="dcterms:W3CDTF">2023-07-11T13:56:36Z</dcterms:modified>
</cp:coreProperties>
</file>