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906000" type="A4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1" d="100"/>
          <a:sy n="61" d="100"/>
        </p:scale>
        <p:origin x="2539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19/12/2024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5746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19/12/2024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0661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19/12/2024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5579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19/12/2024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2424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19/12/2024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7098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19/12/2024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3145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19/12/2024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7219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19/12/2024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431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19/12/2024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8195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19/12/2024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2612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19/12/2024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2903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543EC-9ED2-4432-9FC8-8FE0C49EF06C}" type="datetimeFigureOut">
              <a:rPr lang="en-GB" smtClean="0"/>
              <a:t>19/12/2024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0728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Image result for cross png transpare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7504" y="5275064"/>
            <a:ext cx="661606" cy="918173"/>
          </a:xfrm>
          <a:prstGeom prst="rect">
            <a:avLst/>
          </a:prstGeom>
          <a:noFill/>
          <a:effectLst>
            <a:outerShdw blurRad="177800" dist="50800" dir="5400000" algn="ctr" rotWithShape="0">
              <a:schemeClr val="tx2">
                <a:lumMod val="20000"/>
                <a:lumOff val="80000"/>
                <a:alpha val="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Rounded Rectangle 38"/>
          <p:cNvSpPr/>
          <p:nvPr/>
        </p:nvSpPr>
        <p:spPr>
          <a:xfrm>
            <a:off x="108845" y="5009055"/>
            <a:ext cx="3978406" cy="1819756"/>
          </a:xfrm>
          <a:prstGeom prst="roundRect">
            <a:avLst/>
          </a:prstGeom>
          <a:solidFill>
            <a:schemeClr val="bg1">
              <a:alpha val="59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8" name="Picture 4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7727" y="9124840"/>
            <a:ext cx="742429" cy="624247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455" y="8250245"/>
            <a:ext cx="854467" cy="820288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785" y="6971399"/>
            <a:ext cx="1387871" cy="721992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736" y="3378772"/>
            <a:ext cx="1241546" cy="993813"/>
          </a:xfrm>
          <a:prstGeom prst="rect">
            <a:avLst/>
          </a:prstGeom>
        </p:spPr>
      </p:pic>
      <p:sp>
        <p:nvSpPr>
          <p:cNvPr id="37" name="Rounded Rectangle 36"/>
          <p:cNvSpPr/>
          <p:nvPr/>
        </p:nvSpPr>
        <p:spPr>
          <a:xfrm>
            <a:off x="100024" y="2391775"/>
            <a:ext cx="3644471" cy="2503225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Guided Reading</a:t>
            </a:r>
          </a:p>
          <a:p>
            <a:r>
              <a:rPr lang="en-GB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Fluency when reading aloud, prediction, i</a:t>
            </a:r>
            <a:r>
              <a:rPr lang="en-GB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nference, s</a:t>
            </a:r>
            <a:r>
              <a:rPr lang="en-GB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ummarising, r</a:t>
            </a:r>
            <a:r>
              <a:rPr lang="en-GB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etrieval skills through various texts including; The Firework Makers Daughter, </a:t>
            </a:r>
            <a:r>
              <a:rPr lang="en-GB" sz="11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Zombierella</a:t>
            </a:r>
            <a:r>
              <a:rPr lang="en-GB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Voices in the Park, </a:t>
            </a:r>
          </a:p>
        </p:txBody>
      </p:sp>
      <p:pic>
        <p:nvPicPr>
          <p:cNvPr id="40" name="Picture 3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055" y="3430713"/>
            <a:ext cx="977886" cy="977886"/>
          </a:xfrm>
          <a:prstGeom prst="rect">
            <a:avLst/>
          </a:prstGeom>
        </p:spPr>
      </p:pic>
      <p:sp>
        <p:nvSpPr>
          <p:cNvPr id="15" name="Rounded Rectangle 14"/>
          <p:cNvSpPr/>
          <p:nvPr/>
        </p:nvSpPr>
        <p:spPr>
          <a:xfrm>
            <a:off x="3871927" y="2417156"/>
            <a:ext cx="2848177" cy="1955429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  <a:effectLst>
            <a:outerShdw blurRad="50800" dist="50800" dir="5400000" algn="ctr" rotWithShape="0">
              <a:schemeClr val="bg1">
                <a:alpha val="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/>
              <a:t>Fractions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7727" y="4859159"/>
            <a:ext cx="876848" cy="876848"/>
          </a:xfrm>
          <a:prstGeom prst="rect">
            <a:avLst/>
          </a:prstGeom>
        </p:spPr>
      </p:pic>
      <p:sp>
        <p:nvSpPr>
          <p:cNvPr id="38" name="Rounded Rectangle 37"/>
          <p:cNvSpPr/>
          <p:nvPr/>
        </p:nvSpPr>
        <p:spPr>
          <a:xfrm>
            <a:off x="4216933" y="4486097"/>
            <a:ext cx="2503171" cy="1491972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/>
              <a:t>Electricity</a:t>
            </a:r>
          </a:p>
        </p:txBody>
      </p:sp>
      <p:pic>
        <p:nvPicPr>
          <p:cNvPr id="1032" name="Picture 8" descr="Image result for football transparent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8397" y="7169039"/>
            <a:ext cx="907819" cy="907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4800" y="8114600"/>
            <a:ext cx="1829416" cy="1075496"/>
          </a:xfrm>
          <a:prstGeom prst="rect">
            <a:avLst/>
          </a:prstGeom>
        </p:spPr>
      </p:pic>
      <p:sp>
        <p:nvSpPr>
          <p:cNvPr id="32" name="Rounded Rectangle 31"/>
          <p:cNvSpPr/>
          <p:nvPr/>
        </p:nvSpPr>
        <p:spPr>
          <a:xfrm>
            <a:off x="4800437" y="6824797"/>
            <a:ext cx="1919667" cy="1409050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3" name="Rounded Rectangle 42"/>
          <p:cNvSpPr/>
          <p:nvPr/>
        </p:nvSpPr>
        <p:spPr>
          <a:xfrm>
            <a:off x="2254607" y="6861935"/>
            <a:ext cx="2367154" cy="1786422"/>
          </a:xfrm>
          <a:prstGeom prst="roundRect">
            <a:avLst/>
          </a:prstGeom>
          <a:solidFill>
            <a:schemeClr val="bg1">
              <a:alpha val="69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mtClean="0"/>
              <a:t>Histor</a:t>
            </a:r>
            <a:endParaRPr lang="en-GB" dirty="0"/>
          </a:p>
        </p:txBody>
      </p:sp>
      <p:sp>
        <p:nvSpPr>
          <p:cNvPr id="27" name="TextBox 26"/>
          <p:cNvSpPr txBox="1"/>
          <p:nvPr/>
        </p:nvSpPr>
        <p:spPr>
          <a:xfrm>
            <a:off x="240406" y="5048566"/>
            <a:ext cx="390950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</a:t>
            </a:r>
          </a:p>
          <a:p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75370" y="8167552"/>
            <a:ext cx="2125548" cy="1344064"/>
          </a:xfrm>
          <a:prstGeom prst="roundRect">
            <a:avLst/>
          </a:prstGeom>
          <a:solidFill>
            <a:schemeClr val="bg1">
              <a:alpha val="73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Physical health and Mental well</a:t>
            </a:r>
            <a:endParaRPr lang="en-GB" dirty="0"/>
          </a:p>
        </p:txBody>
      </p:sp>
      <p:sp>
        <p:nvSpPr>
          <p:cNvPr id="31" name="TextBox 30"/>
          <p:cNvSpPr txBox="1"/>
          <p:nvPr/>
        </p:nvSpPr>
        <p:spPr>
          <a:xfrm>
            <a:off x="137484" y="8161754"/>
            <a:ext cx="21323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PSHE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81757" y="6964678"/>
            <a:ext cx="2086240" cy="1106931"/>
          </a:xfrm>
          <a:prstGeom prst="roundRect">
            <a:avLst/>
          </a:prstGeom>
          <a:solidFill>
            <a:schemeClr val="bg1">
              <a:alpha val="7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1781175" y="1350324"/>
            <a:ext cx="3295650" cy="915135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0390" y="75174"/>
            <a:ext cx="1246239" cy="1246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909995" y="343663"/>
            <a:ext cx="3038011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4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Curriculum Overview Year </a:t>
            </a: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4</a:t>
            </a:r>
            <a:endParaRPr kumimoji="0" lang="en-GB" altLang="en-US" sz="24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Bahnschrift SemiBold Condensed" panose="020B0502040204020203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Lent</a:t>
            </a:r>
            <a:r>
              <a:rPr kumimoji="0" lang="en-GB" altLang="en-US" sz="2400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GB" altLang="en-US" sz="2400" b="1" i="0" u="none" strike="noStrike" cap="none" normalizeH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Term </a:t>
            </a:r>
            <a:r>
              <a:rPr kumimoji="0" lang="en-GB" altLang="en-US" sz="2400" b="1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2024-2025</a:t>
            </a:r>
            <a:endParaRPr kumimoji="0" lang="en-GB" altLang="en-US" sz="2400" b="1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Bahnschrift SemiBold Condensed" panose="020B0502040204020203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81175" y="1434463"/>
            <a:ext cx="32956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Please find below information about what your child will be learning this term.</a:t>
            </a:r>
          </a:p>
          <a:p>
            <a:pPr algn="ctr"/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If you would like more information speak to your child’s teacher.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54638" y="2426333"/>
            <a:ext cx="2578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Literacy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445133" y="6819592"/>
            <a:ext cx="22556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History/ Geography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356353" y="4569320"/>
            <a:ext cx="23637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Science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24373" y="7004874"/>
            <a:ext cx="1984163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Art/ Design</a:t>
            </a: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Roman Mosaics</a:t>
            </a:r>
          </a:p>
          <a:p>
            <a:r>
              <a:rPr lang="en-GB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Design a healthy and </a:t>
            </a:r>
            <a:r>
              <a:rPr lang="en-GB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tasty sandwich</a:t>
            </a:r>
            <a:endParaRPr lang="en-GB"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839394" y="6885123"/>
            <a:ext cx="17761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</a:t>
            </a:r>
          </a:p>
        </p:txBody>
      </p:sp>
      <p:sp>
        <p:nvSpPr>
          <p:cNvPr id="28" name="Rounded Rectangle 27"/>
          <p:cNvSpPr/>
          <p:nvPr/>
        </p:nvSpPr>
        <p:spPr>
          <a:xfrm>
            <a:off x="4800437" y="8370766"/>
            <a:ext cx="1919667" cy="1410974"/>
          </a:xfrm>
          <a:prstGeom prst="roundRect">
            <a:avLst/>
          </a:prstGeom>
          <a:solidFill>
            <a:schemeClr val="bg1">
              <a:alpha val="72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4864409" y="8456216"/>
            <a:ext cx="200390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Computing</a:t>
            </a:r>
          </a:p>
          <a:p>
            <a:r>
              <a:rPr lang="en-GB" sz="1100" dirty="0" smtClean="0">
                <a:latin typeface="+mj-lt"/>
                <a:cs typeface="Arial" panose="020B0604020202020204" pitchFamily="34" charset="0"/>
              </a:rPr>
              <a:t>Communication;</a:t>
            </a:r>
          </a:p>
          <a:p>
            <a:r>
              <a:rPr lang="en-GB" sz="1100" dirty="0" smtClean="0">
                <a:latin typeface="+mj-lt"/>
                <a:cs typeface="Arial" panose="020B0604020202020204" pitchFamily="34" charset="0"/>
              </a:rPr>
              <a:t>Skills for using Microsoft word and Microsoft power-point.</a:t>
            </a:r>
          </a:p>
          <a:p>
            <a:r>
              <a:rPr lang="en-GB" sz="1100" dirty="0" smtClean="0">
                <a:latin typeface="+mj-lt"/>
                <a:cs typeface="Arial" panose="020B0604020202020204" pitchFamily="34" charset="0"/>
              </a:rPr>
              <a:t>Using </a:t>
            </a:r>
            <a:r>
              <a:rPr lang="en-GB" sz="1100" dirty="0" err="1" smtClean="0">
                <a:latin typeface="+mj-lt"/>
                <a:cs typeface="Arial" panose="020B0604020202020204" pitchFamily="34" charset="0"/>
              </a:rPr>
              <a:t>Edumondo</a:t>
            </a:r>
            <a:endParaRPr lang="en-GB" sz="1100" dirty="0" smtClean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048628" y="2414213"/>
            <a:ext cx="2578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Maths</a:t>
            </a:r>
          </a:p>
        </p:txBody>
      </p:sp>
      <p:pic>
        <p:nvPicPr>
          <p:cNvPr id="52" name="Picture 51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396" y="195253"/>
            <a:ext cx="2019440" cy="2060654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7529" y="1392218"/>
            <a:ext cx="1342002" cy="890979"/>
          </a:xfrm>
          <a:prstGeom prst="rect">
            <a:avLst/>
          </a:prstGeom>
        </p:spPr>
      </p:pic>
      <p:sp>
        <p:nvSpPr>
          <p:cNvPr id="42" name="Rounded Rectangle 41"/>
          <p:cNvSpPr/>
          <p:nvPr/>
        </p:nvSpPr>
        <p:spPr>
          <a:xfrm>
            <a:off x="2354749" y="8682535"/>
            <a:ext cx="2361446" cy="1029348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TextBox 48"/>
          <p:cNvSpPr txBox="1"/>
          <p:nvPr/>
        </p:nvSpPr>
        <p:spPr>
          <a:xfrm>
            <a:off x="2491536" y="8690700"/>
            <a:ext cx="1993541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Music</a:t>
            </a:r>
          </a:p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Violin </a:t>
            </a:r>
          </a:p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Sing and praise</a:t>
            </a:r>
          </a:p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Rhythm</a:t>
            </a:r>
          </a:p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Composition </a:t>
            </a:r>
            <a:endParaRPr lang="en-GB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44953" y="2664352"/>
            <a:ext cx="2585204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Consolidating Mastery and use of Number Talk using White Rose Maths</a:t>
            </a:r>
          </a:p>
          <a:p>
            <a:endParaRPr lang="en-GB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Number: Multiplication and division</a:t>
            </a:r>
          </a:p>
          <a:p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Word problems</a:t>
            </a:r>
          </a:p>
          <a:p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Fractions</a:t>
            </a:r>
          </a:p>
          <a:p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Times tables up to x12</a:t>
            </a:r>
          </a:p>
          <a:p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Measure and perimeter</a:t>
            </a:r>
          </a:p>
          <a:p>
            <a:endParaRPr lang="en-GB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00" dirty="0"/>
          </a:p>
        </p:txBody>
      </p:sp>
      <p:sp>
        <p:nvSpPr>
          <p:cNvPr id="8" name="TextBox 7"/>
          <p:cNvSpPr txBox="1"/>
          <p:nvPr/>
        </p:nvSpPr>
        <p:spPr>
          <a:xfrm>
            <a:off x="4350973" y="4767150"/>
            <a:ext cx="2407742" cy="15465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u="sng" dirty="0"/>
              <a:t>States of </a:t>
            </a:r>
            <a:r>
              <a:rPr lang="en-GB" sz="1050" u="sng" dirty="0" smtClean="0"/>
              <a:t>matter</a:t>
            </a:r>
          </a:p>
          <a:p>
            <a:r>
              <a:rPr lang="en-GB" sz="1050" dirty="0" smtClean="0"/>
              <a:t>The Water cycle</a:t>
            </a:r>
          </a:p>
          <a:p>
            <a:r>
              <a:rPr lang="en-GB" sz="1050" dirty="0" smtClean="0"/>
              <a:t>Properties of solids, liquids and gases</a:t>
            </a:r>
            <a:endParaRPr lang="en-GB" sz="1050" dirty="0"/>
          </a:p>
          <a:p>
            <a:r>
              <a:rPr lang="en-US" sz="1050" b="1" dirty="0" smtClean="0"/>
              <a:t>Where </a:t>
            </a:r>
            <a:r>
              <a:rPr lang="en-US" sz="1050" b="1" dirty="0"/>
              <a:t>does a puddle go</a:t>
            </a:r>
            <a:r>
              <a:rPr lang="en-US" sz="1050" b="1" dirty="0" smtClean="0"/>
              <a:t>?</a:t>
            </a:r>
          </a:p>
          <a:p>
            <a:r>
              <a:rPr lang="en-GB" sz="1050" u="sng" dirty="0" smtClean="0"/>
              <a:t>Sound</a:t>
            </a:r>
          </a:p>
          <a:p>
            <a:r>
              <a:rPr lang="en-GB" sz="1050" dirty="0" smtClean="0"/>
              <a:t>Sound waves and how it travels</a:t>
            </a:r>
            <a:endParaRPr lang="en-GB" sz="1050" dirty="0"/>
          </a:p>
          <a:p>
            <a:r>
              <a:rPr lang="en-US" sz="1050" b="1" dirty="0" smtClean="0"/>
              <a:t>How </a:t>
            </a:r>
            <a:r>
              <a:rPr lang="en-US" sz="1050" b="1" dirty="0"/>
              <a:t>do we hear different sounds?</a:t>
            </a:r>
            <a:endParaRPr lang="en-GB" sz="1050" dirty="0"/>
          </a:p>
          <a:p>
            <a:endParaRPr lang="en-GB" sz="1050" dirty="0"/>
          </a:p>
          <a:p>
            <a:pPr marL="285750" lvl="0" indent="-285750">
              <a:buFontTx/>
              <a:buChar char="-"/>
            </a:pPr>
            <a:endParaRPr lang="en-GB" sz="1050" dirty="0"/>
          </a:p>
        </p:txBody>
      </p:sp>
      <p:sp>
        <p:nvSpPr>
          <p:cNvPr id="9" name="TextBox 8"/>
          <p:cNvSpPr txBox="1"/>
          <p:nvPr/>
        </p:nvSpPr>
        <p:spPr>
          <a:xfrm>
            <a:off x="100024" y="8388444"/>
            <a:ext cx="205301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Belonging to a community</a:t>
            </a:r>
          </a:p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- Shared responsibility</a:t>
            </a:r>
          </a:p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Media Literacy </a:t>
            </a:r>
          </a:p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- How data is used and shared</a:t>
            </a:r>
          </a:p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Money and work</a:t>
            </a:r>
          </a:p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- Using and keeping money safe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807420" y="7095094"/>
            <a:ext cx="185715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Co-ordination – 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footwork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Physical skills 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– static balance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Dynamic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balance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agility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Jumping and l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anding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Static s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eated balance</a:t>
            </a:r>
            <a:endParaRPr lang="en-GB" dirty="0"/>
          </a:p>
        </p:txBody>
      </p:sp>
      <p:sp>
        <p:nvSpPr>
          <p:cNvPr id="22" name="TextBox 21"/>
          <p:cNvSpPr txBox="1"/>
          <p:nvPr/>
        </p:nvSpPr>
        <p:spPr>
          <a:xfrm>
            <a:off x="199108" y="2585481"/>
            <a:ext cx="3545387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Roman Myths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Gorilla City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Spider and the fly</a:t>
            </a:r>
            <a:endParaRPr lang="en-GB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Focus on the use of punctuation, fronted adverbials and </a:t>
            </a:r>
            <a:endParaRPr lang="en-GB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expanded </a:t>
            </a:r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noun phrases</a:t>
            </a:r>
          </a:p>
          <a:p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Include similes and metaphors in writing</a:t>
            </a:r>
            <a:endParaRPr lang="en-GB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24831" y="4984743"/>
            <a:ext cx="3643577" cy="21467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 smtClean="0"/>
              <a:t>Community</a:t>
            </a:r>
          </a:p>
          <a:p>
            <a:r>
              <a:rPr lang="en-GB" sz="1050" dirty="0" smtClean="0"/>
              <a:t>•  </a:t>
            </a:r>
            <a:r>
              <a:rPr lang="en-GB" sz="1050" dirty="0"/>
              <a:t>Belonging to a community  </a:t>
            </a:r>
          </a:p>
          <a:p>
            <a:r>
              <a:rPr lang="en-GB" sz="1050" dirty="0"/>
              <a:t>•  The life of the local Christian </a:t>
            </a:r>
            <a:r>
              <a:rPr lang="en-GB" sz="1050" dirty="0" smtClean="0"/>
              <a:t>community</a:t>
            </a:r>
          </a:p>
          <a:p>
            <a:r>
              <a:rPr lang="en-GB" sz="1050" dirty="0" smtClean="0"/>
              <a:t>Giving and Receiving</a:t>
            </a:r>
          </a:p>
          <a:p>
            <a:r>
              <a:rPr lang="en-GB" sz="1050" dirty="0"/>
              <a:t>•  Giving and receiving every day  </a:t>
            </a:r>
          </a:p>
          <a:p>
            <a:r>
              <a:rPr lang="en-GB" sz="1050" dirty="0"/>
              <a:t>•  The Eucharist challenges and enables living and growing in communion  </a:t>
            </a:r>
          </a:p>
          <a:p>
            <a:r>
              <a:rPr lang="en-GB" sz="1050" dirty="0" smtClean="0"/>
              <a:t>  Self discipline</a:t>
            </a:r>
          </a:p>
          <a:p>
            <a:r>
              <a:rPr lang="en-GB" sz="1050" dirty="0"/>
              <a:t>• </a:t>
            </a:r>
            <a:r>
              <a:rPr lang="en-GB" dirty="0"/>
              <a:t> </a:t>
            </a:r>
            <a:r>
              <a:rPr lang="en-GB" sz="1050" dirty="0"/>
              <a:t>Self-discipline is important  </a:t>
            </a:r>
          </a:p>
          <a:p>
            <a:r>
              <a:rPr lang="en-GB" sz="1050" dirty="0"/>
              <a:t>•  Celebrating growth to new life through self-discipline  </a:t>
            </a:r>
          </a:p>
          <a:p>
            <a:endParaRPr lang="en-GB" sz="1050" dirty="0"/>
          </a:p>
          <a:p>
            <a:endParaRPr lang="en-GB"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Rounded Rectangle 44"/>
          <p:cNvSpPr/>
          <p:nvPr/>
        </p:nvSpPr>
        <p:spPr>
          <a:xfrm>
            <a:off x="4260652" y="6138159"/>
            <a:ext cx="2498063" cy="585287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4321561" y="6143317"/>
            <a:ext cx="211531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Spanish</a:t>
            </a:r>
            <a:r>
              <a:rPr lang="en-GB" sz="10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Members of the family</a:t>
            </a: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Colours, fruits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  <p:sp>
        <p:nvSpPr>
          <p:cNvPr id="35" name="TextBox 34"/>
          <p:cNvSpPr txBox="1"/>
          <p:nvPr/>
        </p:nvSpPr>
        <p:spPr>
          <a:xfrm>
            <a:off x="2314056" y="7044458"/>
            <a:ext cx="2280573" cy="15465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dirty="0"/>
              <a:t>Roman Empire and its Impact on Britain</a:t>
            </a:r>
            <a:endParaRPr lang="en-GB" sz="1050" dirty="0"/>
          </a:p>
          <a:p>
            <a:r>
              <a:rPr lang="en-GB" sz="1050" dirty="0"/>
              <a:t> </a:t>
            </a:r>
            <a:r>
              <a:rPr lang="en-GB" sz="1050" dirty="0" smtClean="0"/>
              <a:t>How </a:t>
            </a:r>
            <a:r>
              <a:rPr lang="en-GB" sz="1050" dirty="0"/>
              <a:t>did the Romans change life in Britain for ordinary people and what evidence of Roman life is still visible in Britain today </a:t>
            </a:r>
            <a:endParaRPr lang="en-GB" sz="1050" dirty="0" smtClean="0"/>
          </a:p>
          <a:p>
            <a:r>
              <a:rPr lang="en-GB" sz="1050" b="1" dirty="0"/>
              <a:t>The Growth of Cities</a:t>
            </a:r>
            <a:r>
              <a:rPr lang="en-GB" sz="1050" dirty="0"/>
              <a:t> – location, communication, and change over time comparing </a:t>
            </a:r>
            <a:r>
              <a:rPr lang="en-GB" sz="1050" dirty="0" smtClean="0"/>
              <a:t>London</a:t>
            </a:r>
            <a:r>
              <a:rPr lang="en-GB" sz="1050" dirty="0"/>
              <a:t> </a:t>
            </a:r>
            <a:r>
              <a:rPr lang="en-GB" sz="1050" dirty="0" smtClean="0"/>
              <a:t>and New York City</a:t>
            </a:r>
            <a:endParaRPr lang="en-GB" sz="1050" dirty="0"/>
          </a:p>
        </p:txBody>
      </p:sp>
    </p:spTree>
    <p:extLst>
      <p:ext uri="{BB962C8B-B14F-4D97-AF65-F5344CB8AC3E}">
        <p14:creationId xmlns:p14="http://schemas.microsoft.com/office/powerpoint/2010/main" val="304097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1763</TotalTime>
  <Words>308</Words>
  <Application>Microsoft Office PowerPoint</Application>
  <PresentationFormat>A4 Paper (210x297 mm)</PresentationFormat>
  <Paragraphs>83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Bahnschrift SemiBold Condensed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Alyssa Mercerr</dc:creator>
  <cp:lastModifiedBy>R.Evans</cp:lastModifiedBy>
  <cp:revision>74</cp:revision>
  <dcterms:created xsi:type="dcterms:W3CDTF">2021-02-11T12:28:53Z</dcterms:created>
  <dcterms:modified xsi:type="dcterms:W3CDTF">2024-12-19T14:03:58Z</dcterms:modified>
</cp:coreProperties>
</file>