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7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s Preece" userId="44eac5f1-d25a-4886-9722-096db4868d8c" providerId="ADAL" clId="{3371F996-BB38-4391-8577-2D1286BF0330}"/>
    <pc:docChg chg="custSel modSld">
      <pc:chgData name="Ms Preece" userId="44eac5f1-d25a-4886-9722-096db4868d8c" providerId="ADAL" clId="{3371F996-BB38-4391-8577-2D1286BF0330}" dt="2026-01-08T16:34:03.747" v="136" actId="20577"/>
      <pc:docMkLst>
        <pc:docMk/>
      </pc:docMkLst>
      <pc:sldChg chg="modSp mod">
        <pc:chgData name="Ms Preece" userId="44eac5f1-d25a-4886-9722-096db4868d8c" providerId="ADAL" clId="{3371F996-BB38-4391-8577-2D1286BF0330}" dt="2026-01-08T16:34:03.747" v="136" actId="20577"/>
        <pc:sldMkLst>
          <pc:docMk/>
          <pc:sldMk cId="3040970418" sldId="257"/>
        </pc:sldMkLst>
        <pc:spChg chg="mod">
          <ac:chgData name="Ms Preece" userId="44eac5f1-d25a-4886-9722-096db4868d8c" providerId="ADAL" clId="{3371F996-BB38-4391-8577-2D1286BF0330}" dt="2026-01-08T16:34:03.747" v="136" actId="20577"/>
          <ac:spMkLst>
            <pc:docMk/>
            <pc:sldMk cId="3040970418" sldId="257"/>
            <ac:spMk id="30" creationId="{00000000-0000-0000-0000-000000000000}"/>
          </ac:spMkLst>
        </pc:spChg>
      </pc:sldChg>
    </pc:docChg>
  </pc:docChgLst>
  <pc:docChgLst>
    <pc:chgData name="Charanpal Singh Sambi" userId="2f495b80-222a-436b-acab-569c905df087" providerId="ADAL" clId="{FECB90A1-F0FB-4A64-A871-772DC57C2C1B}"/>
    <pc:docChg chg="custSel modSld">
      <pc:chgData name="Charanpal Singh Sambi" userId="2f495b80-222a-436b-acab-569c905df087" providerId="ADAL" clId="{FECB90A1-F0FB-4A64-A871-772DC57C2C1B}" dt="2026-01-09T12:54:26.001" v="227" actId="20577"/>
      <pc:docMkLst>
        <pc:docMk/>
      </pc:docMkLst>
      <pc:sldChg chg="modSp mod">
        <pc:chgData name="Charanpal Singh Sambi" userId="2f495b80-222a-436b-acab-569c905df087" providerId="ADAL" clId="{FECB90A1-F0FB-4A64-A871-772DC57C2C1B}" dt="2026-01-09T12:54:26.001" v="227" actId="20577"/>
        <pc:sldMkLst>
          <pc:docMk/>
          <pc:sldMk cId="3040970418" sldId="257"/>
        </pc:sldMkLst>
        <pc:spChg chg="mod">
          <ac:chgData name="Charanpal Singh Sambi" userId="2f495b80-222a-436b-acab-569c905df087" providerId="ADAL" clId="{FECB90A1-F0FB-4A64-A871-772DC57C2C1B}" dt="2026-01-09T12:54:26.001" v="227" actId="20577"/>
          <ac:spMkLst>
            <pc:docMk/>
            <pc:sldMk cId="3040970418" sldId="257"/>
            <ac:spMk id="11" creationId="{00000000-0000-0000-0000-000000000000}"/>
          </ac:spMkLst>
        </pc:spChg>
        <pc:spChg chg="mod">
          <ac:chgData name="Charanpal Singh Sambi" userId="2f495b80-222a-436b-acab-569c905df087" providerId="ADAL" clId="{FECB90A1-F0FB-4A64-A871-772DC57C2C1B}" dt="2026-01-09T12:53:17.861" v="200" actId="14100"/>
          <ac:spMkLst>
            <pc:docMk/>
            <pc:sldMk cId="3040970418" sldId="257"/>
            <ac:spMk id="4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751D5D-8BDD-4162-BFF9-928DD81E2626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D36A4B-F4BB-4AB4-BA66-9E2185994A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470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09/01/2026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cross png transpar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7504" y="5275064"/>
            <a:ext cx="661606" cy="918173"/>
          </a:xfrm>
          <a:prstGeom prst="rect">
            <a:avLst/>
          </a:prstGeom>
          <a:noFill/>
          <a:effectLst>
            <a:outerShdw blurRad="177800" dist="50800" dir="5400000" algn="ctr" rotWithShape="0">
              <a:schemeClr val="tx2">
                <a:lumMod val="20000"/>
                <a:lumOff val="80000"/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108845" y="5009055"/>
            <a:ext cx="3978406" cy="1819756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9124840"/>
            <a:ext cx="742429" cy="62424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55" y="8250245"/>
            <a:ext cx="854467" cy="820288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85" y="6971399"/>
            <a:ext cx="1387871" cy="7219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36" y="3378772"/>
            <a:ext cx="1241546" cy="993813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100024" y="2438197"/>
            <a:ext cx="3644471" cy="2456803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Herts for Learning:</a:t>
            </a:r>
          </a:p>
          <a:p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Tree and the River</a:t>
            </a:r>
          </a:p>
          <a:p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Coming to England</a:t>
            </a:r>
          </a:p>
          <a:p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Malala’s Magic Pencil</a:t>
            </a:r>
          </a:p>
          <a:p>
            <a:r>
              <a:rPr lang="en-US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Spider and the Fly</a:t>
            </a:r>
            <a:endParaRPr lang="en-GB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Guided Reading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week we will be reading a range of quality texts including: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Poems: Free verse, strict verse.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Fiction: Picture books, fantasy/adventure.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fiction: Non-chronological report, explanation.</a:t>
            </a:r>
          </a:p>
          <a:p>
            <a: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*Text titles can be obtained from the class teacher.</a:t>
            </a:r>
          </a:p>
          <a:p>
            <a:br>
              <a:rPr lang="en-GB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055" y="3430713"/>
            <a:ext cx="977886" cy="97788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871927" y="2417156"/>
            <a:ext cx="2848177" cy="1955429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/>
              <a:t>Fractions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4859159"/>
            <a:ext cx="876848" cy="876848"/>
          </a:xfrm>
          <a:prstGeom prst="rect">
            <a:avLst/>
          </a:prstGeom>
        </p:spPr>
      </p:pic>
      <p:sp>
        <p:nvSpPr>
          <p:cNvPr id="38" name="Rounded Rectangle 37"/>
          <p:cNvSpPr/>
          <p:nvPr/>
        </p:nvSpPr>
        <p:spPr>
          <a:xfrm>
            <a:off x="4216933" y="4486096"/>
            <a:ext cx="2503171" cy="1575191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Electricity</a:t>
            </a:r>
          </a:p>
        </p:txBody>
      </p:sp>
      <p:pic>
        <p:nvPicPr>
          <p:cNvPr id="1032" name="Picture 8" descr="Image result for football transparen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397" y="7169039"/>
            <a:ext cx="907819" cy="90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800" y="8114600"/>
            <a:ext cx="1829416" cy="1075496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4800437" y="6824797"/>
            <a:ext cx="1919667" cy="140905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Rounded Rectangle 42"/>
          <p:cNvSpPr/>
          <p:nvPr/>
        </p:nvSpPr>
        <p:spPr>
          <a:xfrm>
            <a:off x="2279302" y="6959189"/>
            <a:ext cx="2367154" cy="1786422"/>
          </a:xfrm>
          <a:prstGeom prst="roundRect">
            <a:avLst/>
          </a:prstGeom>
          <a:solidFill>
            <a:schemeClr val="bg1">
              <a:alpha val="6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240406" y="5048566"/>
            <a:ext cx="39095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75370" y="8167552"/>
            <a:ext cx="2125548" cy="1344064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137484" y="8161754"/>
            <a:ext cx="21323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1757" y="6964678"/>
            <a:ext cx="2086240" cy="1106931"/>
          </a:xfrm>
          <a:prstGeom prst="roundRect">
            <a:avLst/>
          </a:prstGeom>
          <a:solidFill>
            <a:schemeClr val="bg1">
              <a:alpha val="7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781175" y="1350324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390" y="75174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-50104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21280" y="343663"/>
            <a:ext cx="301544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Year 4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/>
                <a:ea typeface="Times New Roman" panose="02020603050405020304" pitchFamily="18" charset="0"/>
                <a:cs typeface="Arial"/>
              </a:rPr>
              <a:t>Lent Term </a:t>
            </a:r>
            <a:r>
              <a:rPr lang="en-GB" altLang="en-US" sz="2400" b="1" dirty="0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2025 - 2026</a:t>
            </a:r>
            <a:endParaRPr lang="en-GB" altLang="en-US" sz="24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81175" y="1434463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4638" y="2426333"/>
            <a:ext cx="2578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45709" y="6927302"/>
            <a:ext cx="2255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History/ Geography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385765" y="4493502"/>
            <a:ext cx="2363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24373" y="7004874"/>
            <a:ext cx="198416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Art/ Design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Art – mosaics, Roman mosaics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D.T – mechanical systems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39394" y="6885123"/>
            <a:ext cx="17761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800437" y="8370766"/>
            <a:ext cx="1919667" cy="141097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4800437" y="8370766"/>
            <a:ext cx="20039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Use single variables and decisions to make quizzes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Creating work with others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Editing respectfully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048628" y="2414213"/>
            <a:ext cx="2578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96" y="195253"/>
            <a:ext cx="2019440" cy="206065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529" y="1392218"/>
            <a:ext cx="1342002" cy="890979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2326561" y="8822029"/>
            <a:ext cx="2361446" cy="1029348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2432229" y="8863881"/>
            <a:ext cx="19935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Changes in pitch, tempo and dynamics.</a:t>
            </a:r>
          </a:p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Haiku, music and performance.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44953" y="2664352"/>
            <a:ext cx="25852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White Rose Maths: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Multiplication and Division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Length and perimeter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Fractions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Decimals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50973" y="4709475"/>
            <a:ext cx="24077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u="sng" dirty="0"/>
              <a:t>Materials: States of matter</a:t>
            </a:r>
            <a:r>
              <a:rPr lang="en-GB" sz="1000" dirty="0"/>
              <a:t> </a:t>
            </a:r>
          </a:p>
          <a:p>
            <a:r>
              <a:rPr lang="en-GB" sz="1000" dirty="0"/>
              <a:t>Investigate properties of solids, liquids and gases. States of matter and changes.</a:t>
            </a:r>
          </a:p>
          <a:p>
            <a:r>
              <a:rPr lang="en-US" sz="1000" u="sng" dirty="0"/>
              <a:t>Energy: Sound and vibrations</a:t>
            </a:r>
          </a:p>
          <a:p>
            <a:r>
              <a:rPr lang="en-US" sz="1000" dirty="0"/>
              <a:t>Explore different ways of producing sound and how vibrations relate to what we hear.</a:t>
            </a:r>
            <a:endParaRPr lang="en-GB" sz="300" dirty="0"/>
          </a:p>
        </p:txBody>
      </p:sp>
      <p:sp>
        <p:nvSpPr>
          <p:cNvPr id="9" name="TextBox 8"/>
          <p:cNvSpPr txBox="1"/>
          <p:nvPr/>
        </p:nvSpPr>
        <p:spPr>
          <a:xfrm>
            <a:off x="100024" y="8388444"/>
            <a:ext cx="205301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Created to love others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Explores relationships, fostering healthy connections and safety online and offline.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01178" y="7219243"/>
            <a:ext cx="22556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History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– Roman Empire and its impact on Britain.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- How did the Romans change life in Britain for ordinary people?</a:t>
            </a:r>
          </a:p>
          <a:p>
            <a:endParaRPr lang="en-GB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Geography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– Where does our food come from?</a:t>
            </a:r>
          </a:p>
          <a:p>
            <a:pPr marL="171450" indent="-171450">
              <a:buFontTx/>
              <a:buChar char="-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To know the UK grows food locally and imports food from other countries.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807420" y="7095094"/>
            <a:ext cx="185715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u="sng" dirty="0"/>
              <a:t>GetSet4PE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Gymnastics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Dodgeball</a:t>
            </a:r>
          </a:p>
          <a:p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174473" y="2586502"/>
            <a:ext cx="35453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0406" y="5217130"/>
            <a:ext cx="3643577" cy="179279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000" b="1" u="sng" dirty="0">
                <a:latin typeface="Arial"/>
                <a:cs typeface="Arial"/>
              </a:rPr>
              <a:t>Creation and covenant</a:t>
            </a:r>
            <a:br>
              <a:rPr lang="en-US" sz="1050" dirty="0">
                <a:latin typeface="Arial"/>
                <a:cs typeface="Arial"/>
              </a:rPr>
            </a:br>
            <a:r>
              <a:rPr lang="en-US" sz="1000" dirty="0">
                <a:latin typeface="Arial"/>
                <a:cs typeface="Arial"/>
              </a:rPr>
              <a:t>The story of Abraham and an understanding of the historical context in which Abraham lived.</a:t>
            </a:r>
            <a:endParaRPr lang="en-GB" sz="1000" dirty="0">
              <a:latin typeface="Arial"/>
              <a:cs typeface="Arial"/>
            </a:endParaRPr>
          </a:p>
          <a:p>
            <a:r>
              <a:rPr lang="en-US" sz="1000" dirty="0">
                <a:latin typeface="Arial"/>
                <a:cs typeface="Arial"/>
              </a:rPr>
              <a:t>God's covenant with </a:t>
            </a:r>
            <a:r>
              <a:rPr lang="en-US" sz="1000" dirty="0" err="1">
                <a:latin typeface="Arial"/>
                <a:cs typeface="Arial"/>
              </a:rPr>
              <a:t>Abrahahm</a:t>
            </a:r>
          </a:p>
          <a:p>
            <a:r>
              <a:rPr lang="en-US" sz="1000" dirty="0">
                <a:latin typeface="Arial"/>
                <a:cs typeface="Arial"/>
              </a:rPr>
              <a:t>How this covenant is the foundation of Abrahamic religions</a:t>
            </a:r>
            <a:endParaRPr lang="en-GB" sz="1000" dirty="0">
              <a:latin typeface="Arial"/>
              <a:cs typeface="Arial"/>
            </a:endParaRPr>
          </a:p>
          <a:p>
            <a:r>
              <a:rPr lang="en-US" sz="1000" dirty="0">
                <a:latin typeface="Arial"/>
                <a:cs typeface="Arial"/>
              </a:rPr>
              <a:t>What does having faith mean?  </a:t>
            </a:r>
            <a:endParaRPr lang="en-GB" sz="1000" dirty="0">
              <a:latin typeface="Arial"/>
              <a:cs typeface="Arial"/>
            </a:endParaRPr>
          </a:p>
          <a:p>
            <a:r>
              <a:rPr lang="en-US" sz="1000" b="1" u="sng" dirty="0">
                <a:latin typeface="Arial"/>
                <a:cs typeface="Arial"/>
              </a:rPr>
              <a:t>Prophecy and promise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/>
                <a:cs typeface="Arial"/>
              </a:rPr>
              <a:t>The life and miracles of Elijah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/>
                <a:cs typeface="Arial"/>
              </a:rPr>
              <a:t>Why is historical context important?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000" dirty="0">
                <a:latin typeface="Arial"/>
                <a:cs typeface="Arial"/>
              </a:rPr>
              <a:t>What is prophecy?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4240720" y="6135233"/>
            <a:ext cx="2498063" cy="613694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4321561" y="6080687"/>
            <a:ext cx="24275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Spanish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Animals on the farm, Family (review) with the use of Who is it? In Spanish - writing about age, food in Spanish.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ac3fe7c79932c2f19361fd3f8a212a55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508c958c0835ae788e6afbd1e52a9b82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2FC574-4384-4CD6-9019-470366701175}">
  <ds:schemaRefs>
    <ds:schemaRef ds:uri="http://schemas.microsoft.com/office/2006/metadata/properties"/>
    <ds:schemaRef ds:uri="http://schemas.microsoft.com/office/infopath/2007/PartnerControls"/>
    <ds:schemaRef ds:uri="297c5e1b-f9ba-44c3-a503-67c3f4189faa"/>
    <ds:schemaRef ds:uri="709ed1fa-3339-4f95-bcf4-406cd817ec1e"/>
  </ds:schemaRefs>
</ds:datastoreItem>
</file>

<file path=customXml/itemProps2.xml><?xml version="1.0" encoding="utf-8"?>
<ds:datastoreItem xmlns:ds="http://schemas.openxmlformats.org/officeDocument/2006/customXml" ds:itemID="{B547C6BA-99B7-400B-9992-C011C6E325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9ed1fa-3339-4f95-bcf4-406cd817ec1e"/>
    <ds:schemaRef ds:uri="297c5e1b-f9ba-44c3-a503-67c3f4189f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3CB844F-D263-4DC3-95CD-6CFB9FD792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1222</TotalTime>
  <Words>367</Words>
  <Application>Microsoft Office PowerPoint</Application>
  <PresentationFormat>A4 Paper (210x297 mm)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Condensed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Charanpal Singh Sambi</cp:lastModifiedBy>
  <cp:revision>108</cp:revision>
  <cp:lastPrinted>2024-09-05T13:49:52Z</cp:lastPrinted>
  <dcterms:created xsi:type="dcterms:W3CDTF">2021-02-11T12:28:53Z</dcterms:created>
  <dcterms:modified xsi:type="dcterms:W3CDTF">2026-01-09T12:54:28Z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