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30" y="4533459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524213"/>
            <a:ext cx="3426221" cy="2316982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12795"/>
            <a:ext cx="3644471" cy="214300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682" y="4551608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572448" y="4439636"/>
            <a:ext cx="3177825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416" y="7938538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26637" y="6929545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87961" y="4555122"/>
            <a:ext cx="3357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03872" y="7817470"/>
            <a:ext cx="2132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65218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4247" y="343663"/>
            <a:ext cx="40495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3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2021-2022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3836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59" y="2286185"/>
            <a:ext cx="3643612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Notable person – Pharaohs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Thirsty Frog – Storytelling schools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Look at the train - Poem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tear thief – Picture book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Last stop on market street –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icture book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Bringing the rain to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apiti plain - Fable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Narrative: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 a fantasy story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Persuasion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Writing a persuasive leaflet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 fiction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Writing a chronological report 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Poetry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Writing an onomatopoeia poem 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7461" y="7135550"/>
            <a:ext cx="225564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Topic: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Ancient Egypt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sz="1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Key Focus Knowledge</a:t>
            </a:r>
            <a:r>
              <a:rPr lang="en-GB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How </a:t>
            </a:r>
            <a:r>
              <a:rPr lang="en-GB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developing irrigation systems allowed the Egyptians to grow plentiful crops to support a large population creating opportunities </a:t>
            </a:r>
            <a:r>
              <a:rPr lang="en-GB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r>
              <a:rPr lang="en-GB" sz="1000" dirty="0">
                <a:latin typeface="Calibri Light" panose="020F0302020204030204" pitchFamily="34" charset="0"/>
                <a:ea typeface="Times New Roman" panose="02020603050405020304" pitchFamily="18" charset="0"/>
              </a:rPr>
              <a:t>developing a sophisticated </a:t>
            </a:r>
            <a:r>
              <a:rPr lang="en-GB" sz="1000" dirty="0" smtClean="0">
                <a:latin typeface="Calibri Light" panose="020F0302020204030204" pitchFamily="34" charset="0"/>
                <a:ea typeface="Times New Roman" panose="02020603050405020304" pitchFamily="18" charset="0"/>
              </a:rPr>
              <a:t>culture.  </a:t>
            </a:r>
            <a:endParaRPr lang="en-GB" sz="10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26570" y="4512682"/>
            <a:ext cx="2894447" cy="2441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Forces and Magnets: </a:t>
            </a:r>
            <a:r>
              <a:rPr lang="en-US" sz="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can magnets do</a:t>
            </a:r>
            <a:r>
              <a:rPr lang="en-US" sz="9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endParaRPr lang="en-US" sz="9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345"/>
              </a:lnSpc>
              <a:spcBef>
                <a:spcPts val="285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262890" algn="l"/>
                <a:tab pos="263525" algn="l"/>
              </a:tabLst>
            </a:pPr>
            <a:r>
              <a:rPr lang="en-GB" sz="1050" dirty="0" smtClean="0">
                <a:ea typeface="Symbol" panose="05050102010706020507" pitchFamily="18" charset="2"/>
                <a:cs typeface="Symbol" panose="05050102010706020507" pitchFamily="18" charset="2"/>
              </a:rPr>
              <a:t>Giving </a:t>
            </a:r>
            <a:r>
              <a:rPr lang="en-GB" sz="1050" dirty="0">
                <a:ea typeface="Symbol" panose="05050102010706020507" pitchFamily="18" charset="2"/>
                <a:cs typeface="Symbol" panose="05050102010706020507" pitchFamily="18" charset="2"/>
              </a:rPr>
              <a:t>examples of forces in everyday</a:t>
            </a:r>
            <a:r>
              <a:rPr lang="en-GB" sz="1050" spc="-40" dirty="0"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GB" sz="1050" dirty="0" smtClean="0">
                <a:ea typeface="Symbol" panose="05050102010706020507" pitchFamily="18" charset="2"/>
                <a:cs typeface="Symbol" panose="05050102010706020507" pitchFamily="18" charset="2"/>
              </a:rPr>
              <a:t>life. </a:t>
            </a:r>
            <a:endParaRPr lang="en-GB" sz="1050" dirty="0"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170180" lvl="0" indent="-342900">
              <a:lnSpc>
                <a:spcPct val="98000"/>
              </a:lnSpc>
              <a:spcBef>
                <a:spcPts val="10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262890" algn="l"/>
                <a:tab pos="263525" algn="l"/>
              </a:tabLst>
            </a:pPr>
            <a:r>
              <a:rPr lang="en-GB" sz="1050" dirty="0" smtClean="0">
                <a:ea typeface="Symbol" panose="05050102010706020507" pitchFamily="18" charset="2"/>
                <a:cs typeface="Symbol" panose="05050102010706020507" pitchFamily="18" charset="2"/>
              </a:rPr>
              <a:t>Giving examples </a:t>
            </a:r>
            <a:r>
              <a:rPr lang="en-GB" sz="1050" dirty="0">
                <a:ea typeface="Symbol" panose="05050102010706020507" pitchFamily="18" charset="2"/>
                <a:cs typeface="Symbol" panose="05050102010706020507" pitchFamily="18" charset="2"/>
              </a:rPr>
              <a:t>of objects moving differently on different</a:t>
            </a:r>
            <a:r>
              <a:rPr lang="en-GB" sz="1050" spc="-10" dirty="0"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GB" sz="1050" dirty="0" smtClean="0">
                <a:ea typeface="Symbol" panose="05050102010706020507" pitchFamily="18" charset="2"/>
                <a:cs typeface="Symbol" panose="05050102010706020507" pitchFamily="18" charset="2"/>
              </a:rPr>
              <a:t>surfaces. </a:t>
            </a:r>
            <a:endParaRPr lang="en-GB" sz="1050" dirty="0"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75565" lvl="0" indent="-342900">
              <a:lnSpc>
                <a:spcPct val="98000"/>
              </a:lnSpc>
              <a:spcBef>
                <a:spcPts val="20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262890" algn="l"/>
                <a:tab pos="263525" algn="l"/>
              </a:tabLst>
            </a:pPr>
            <a:r>
              <a:rPr lang="en-GB" sz="1050" dirty="0" smtClean="0">
                <a:ea typeface="Symbol" panose="05050102010706020507" pitchFamily="18" charset="2"/>
                <a:cs typeface="Symbol" panose="05050102010706020507" pitchFamily="18" charset="2"/>
              </a:rPr>
              <a:t>Naming a </a:t>
            </a:r>
            <a:r>
              <a:rPr lang="en-GB" sz="1050" dirty="0">
                <a:ea typeface="Symbol" panose="05050102010706020507" pitchFamily="18" charset="2"/>
                <a:cs typeface="Symbol" panose="05050102010706020507" pitchFamily="18" charset="2"/>
              </a:rPr>
              <a:t>range of types of magnets and </a:t>
            </a:r>
            <a:r>
              <a:rPr lang="en-GB" sz="1050" dirty="0" smtClean="0">
                <a:ea typeface="Symbol" panose="05050102010706020507" pitchFamily="18" charset="2"/>
                <a:cs typeface="Symbol" panose="05050102010706020507" pitchFamily="18" charset="2"/>
              </a:rPr>
              <a:t>showing </a:t>
            </a:r>
            <a:r>
              <a:rPr lang="en-GB" sz="1050" dirty="0">
                <a:ea typeface="Symbol" panose="05050102010706020507" pitchFamily="18" charset="2"/>
                <a:cs typeface="Symbol" panose="05050102010706020507" pitchFamily="18" charset="2"/>
              </a:rPr>
              <a:t>how the poles attract and</a:t>
            </a:r>
            <a:r>
              <a:rPr lang="en-GB" sz="1050" spc="-20" dirty="0"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GB" sz="1050" dirty="0" smtClean="0">
                <a:ea typeface="Symbol" panose="05050102010706020507" pitchFamily="18" charset="2"/>
                <a:cs typeface="Symbol" panose="05050102010706020507" pitchFamily="18" charset="2"/>
              </a:rPr>
              <a:t>repel. </a:t>
            </a:r>
            <a:endParaRPr lang="en-GB" sz="1050" dirty="0"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75565" lvl="0" indent="-342900">
              <a:lnSpc>
                <a:spcPct val="98000"/>
              </a:lnSpc>
              <a:spcBef>
                <a:spcPts val="20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262890" algn="l"/>
                <a:tab pos="263525" algn="l"/>
              </a:tabLst>
            </a:pPr>
            <a:r>
              <a:rPr lang="en-GB" sz="1050" dirty="0" smtClean="0">
                <a:ea typeface="Symbol" panose="05050102010706020507" pitchFamily="18" charset="2"/>
                <a:cs typeface="Symbol" panose="05050102010706020507" pitchFamily="18" charset="2"/>
              </a:rPr>
              <a:t>Drawing </a:t>
            </a:r>
            <a:r>
              <a:rPr lang="en-GB" sz="1050" dirty="0">
                <a:ea typeface="Symbol" panose="05050102010706020507" pitchFamily="18" charset="2"/>
                <a:cs typeface="Symbol" panose="05050102010706020507" pitchFamily="18" charset="2"/>
              </a:rPr>
              <a:t>diagrams using arrows to show the attraction and repulsion between the poles of </a:t>
            </a:r>
            <a:r>
              <a:rPr lang="en-GB" sz="1050" dirty="0" smtClean="0">
                <a:ea typeface="Symbol" panose="05050102010706020507" pitchFamily="18" charset="2"/>
                <a:cs typeface="Symbol" panose="05050102010706020507" pitchFamily="18" charset="2"/>
              </a:rPr>
              <a:t>magnets. </a:t>
            </a:r>
            <a:endParaRPr lang="en-GB" sz="1050" dirty="0">
              <a:ea typeface="Symbol" panose="05050102010706020507" pitchFamily="18" charset="2"/>
              <a:cs typeface="Symbol" panose="05050102010706020507" pitchFamily="18" charset="2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4718" y="6952066"/>
            <a:ext cx="2170647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Key artist: Picasso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Drawing a range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symbols for a range of purposes. </a:t>
            </a:r>
            <a:endParaRPr lang="en-GB" sz="9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28227" y="6825804"/>
            <a:ext cx="204288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 Active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Athletics, Handball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Real PE:</a:t>
            </a:r>
          </a:p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Dynamic Balance 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 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Ball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33853" y="8287615"/>
            <a:ext cx="1944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42917" y="2387519"/>
            <a:ext cx="2578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Mass and volume: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Measuring, comparing and calculating using standard units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Money: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and subtracting money, including giving change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 and telling the time from an analogue clock, including using roman numerals. Reading time to the nearest minute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Recognising, comparing, adding and subtracting fractions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80774" y="9127420"/>
            <a:ext cx="2218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Rhythm and pulse through drumming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Key piece: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Symphony No. 1 in G major – Allegro by Saint-Georges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7961" y="4555122"/>
            <a:ext cx="33573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Journeys (to know and understand):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journey through a year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Christian family’s journey with Jesus through the Church’s year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Listening &amp; Sharing 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Listening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sharing with one </a:t>
            </a: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another</a:t>
            </a:r>
            <a:endParaRPr lang="en-GB" sz="9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Listening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the Word of God and sharing in Holy Communion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GB" sz="9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Giving All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 give themselves </a:t>
            </a:r>
            <a:endParaRPr lang="en-GB" sz="9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Lent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time to remember Jesus’ total giving  </a:t>
            </a: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3872" y="7817470"/>
            <a:ext cx="213234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Belonging to a community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value of rules and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Freedoms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and responsibilities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Media literacy and Digital resilience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the internet is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Assessing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information online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Different jobs and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Job stereotypes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Setting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personal goals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33853" y="8287615"/>
            <a:ext cx="194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33853" y="8287615"/>
            <a:ext cx="19448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Desktop Publishing</a:t>
            </a:r>
            <a:r>
              <a:rPr lang="en-US" sz="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9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Combining words and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pictures: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font, size and color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Take a photo accurately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Handling information: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a Database: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Is made of two ore more items of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 together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657</TotalTime>
  <Words>442</Words>
  <Application>Microsoft Office PowerPoint</Application>
  <PresentationFormat>A4 Paper (210x297 mm)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 SemiBold Condensed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57</cp:revision>
  <dcterms:created xsi:type="dcterms:W3CDTF">2021-02-11T12:28:53Z</dcterms:created>
  <dcterms:modified xsi:type="dcterms:W3CDTF">2022-03-14T17:14:34Z</dcterms:modified>
</cp:coreProperties>
</file>