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</p:sldMasterIdLst>
  <p:sldIdLst>
    <p:sldId id="257" r:id="rId5"/>
  </p:sldIdLst>
  <p:sldSz cx="6858000" cy="9906000" type="A4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71320E3-42AD-78E7-B4D0-0C2926E2DB15}" v="10" dt="2026-01-20T11:52:20.92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400" d="100"/>
          <a:sy n="400" d="100"/>
        </p:scale>
        <p:origin x="-10488" y="-2117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s Preece" userId="44eac5f1-d25a-4886-9722-096db4868d8c" providerId="ADAL" clId="{3371F996-BB38-4391-8577-2D1286BF0330}"/>
    <pc:docChg chg="undo custSel modSld">
      <pc:chgData name="Ms Preece" userId="44eac5f1-d25a-4886-9722-096db4868d8c" providerId="ADAL" clId="{3371F996-BB38-4391-8577-2D1286BF0330}" dt="2026-01-08T16:37:44.045" v="243" actId="6549"/>
      <pc:docMkLst>
        <pc:docMk/>
      </pc:docMkLst>
      <pc:sldChg chg="modSp mod">
        <pc:chgData name="Ms Preece" userId="44eac5f1-d25a-4886-9722-096db4868d8c" providerId="ADAL" clId="{3371F996-BB38-4391-8577-2D1286BF0330}" dt="2026-01-08T16:37:44.045" v="243" actId="6549"/>
        <pc:sldMkLst>
          <pc:docMk/>
          <pc:sldMk cId="3040970418" sldId="257"/>
        </pc:sldMkLst>
        <pc:spChg chg="mod">
          <ac:chgData name="Ms Preece" userId="44eac5f1-d25a-4886-9722-096db4868d8c" providerId="ADAL" clId="{3371F996-BB38-4391-8577-2D1286BF0330}" dt="2026-01-08T16:37:44.045" v="243" actId="6549"/>
          <ac:spMkLst>
            <pc:docMk/>
            <pc:sldMk cId="3040970418" sldId="257"/>
            <ac:spMk id="55" creationId="{00000000-0000-0000-0000-000000000000}"/>
          </ac:spMkLst>
        </pc:spChg>
      </pc:sldChg>
    </pc:docChg>
  </pc:docChgLst>
  <pc:docChgLst>
    <pc:chgData clId="Web-{F71320E3-42AD-78E7-B4D0-0C2926E2DB15}"/>
    <pc:docChg chg="modSld">
      <pc:chgData name="" userId="" providerId="" clId="Web-{F71320E3-42AD-78E7-B4D0-0C2926E2DB15}" dt="2026-01-20T11:52:13.788" v="3" actId="20577"/>
      <pc:docMkLst>
        <pc:docMk/>
      </pc:docMkLst>
      <pc:sldChg chg="modSp">
        <pc:chgData name="" userId="" providerId="" clId="Web-{F71320E3-42AD-78E7-B4D0-0C2926E2DB15}" dt="2026-01-20T11:52:13.788" v="3" actId="20577"/>
        <pc:sldMkLst>
          <pc:docMk/>
          <pc:sldMk cId="3040970418" sldId="257"/>
        </pc:sldMkLst>
        <pc:spChg chg="mod">
          <ac:chgData name="" userId="" providerId="" clId="Web-{F71320E3-42AD-78E7-B4D0-0C2926E2DB15}" dt="2026-01-20T11:52:13.788" v="3" actId="20577"/>
          <ac:spMkLst>
            <pc:docMk/>
            <pc:sldMk cId="3040970418" sldId="257"/>
            <ac:spMk id="5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543EC-9ED2-4432-9FC8-8FE0C49EF06C}" type="datetimeFigureOut">
              <a:rPr lang="en-GB" smtClean="0"/>
              <a:t>20/01/2026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F4586-5783-4AF0-ACEF-9728F445FDC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957467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543EC-9ED2-4432-9FC8-8FE0C49EF06C}" type="datetimeFigureOut">
              <a:rPr lang="en-GB" smtClean="0"/>
              <a:t>20/01/2026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F4586-5783-4AF0-ACEF-9728F445FDC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606613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543EC-9ED2-4432-9FC8-8FE0C49EF06C}" type="datetimeFigureOut">
              <a:rPr lang="en-GB" smtClean="0"/>
              <a:t>20/01/2026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F4586-5783-4AF0-ACEF-9728F445FDC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55795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543EC-9ED2-4432-9FC8-8FE0C49EF06C}" type="datetimeFigureOut">
              <a:rPr lang="en-GB" smtClean="0"/>
              <a:t>20/01/2026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F4586-5783-4AF0-ACEF-9728F445FDC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124249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543EC-9ED2-4432-9FC8-8FE0C49EF06C}" type="datetimeFigureOut">
              <a:rPr lang="en-GB" smtClean="0"/>
              <a:t>20/01/2026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F4586-5783-4AF0-ACEF-9728F445FDC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870983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543EC-9ED2-4432-9FC8-8FE0C49EF06C}" type="datetimeFigureOut">
              <a:rPr lang="en-GB" smtClean="0"/>
              <a:t>20/01/2026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F4586-5783-4AF0-ACEF-9728F445FDC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731452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543EC-9ED2-4432-9FC8-8FE0C49EF06C}" type="datetimeFigureOut">
              <a:rPr lang="en-GB" smtClean="0"/>
              <a:t>20/01/2026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F4586-5783-4AF0-ACEF-9728F445FDC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272196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543EC-9ED2-4432-9FC8-8FE0C49EF06C}" type="datetimeFigureOut">
              <a:rPr lang="en-GB" smtClean="0"/>
              <a:t>20/01/2026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F4586-5783-4AF0-ACEF-9728F445FDC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54315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543EC-9ED2-4432-9FC8-8FE0C49EF06C}" type="datetimeFigureOut">
              <a:rPr lang="en-GB" smtClean="0"/>
              <a:t>20/01/2026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F4586-5783-4AF0-ACEF-9728F445FDC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181956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543EC-9ED2-4432-9FC8-8FE0C49EF06C}" type="datetimeFigureOut">
              <a:rPr lang="en-GB" smtClean="0"/>
              <a:t>20/01/2026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F4586-5783-4AF0-ACEF-9728F445FDC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026122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543EC-9ED2-4432-9FC8-8FE0C49EF06C}" type="datetimeFigureOut">
              <a:rPr lang="en-GB" smtClean="0"/>
              <a:t>20/01/2026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F4586-5783-4AF0-ACEF-9728F445FDC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829038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0543EC-9ED2-4432-9FC8-8FE0C49EF06C}" type="datetimeFigureOut">
              <a:rPr lang="en-GB" smtClean="0"/>
              <a:t>20/01/2026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4F4586-5783-4AF0-ACEF-9728F445FDC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907281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0" name="Picture 6" descr="Image result for cross png transparent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69930" y="4533459"/>
            <a:ext cx="661606" cy="918173"/>
          </a:xfrm>
          <a:prstGeom prst="rect">
            <a:avLst/>
          </a:prstGeom>
          <a:noFill/>
          <a:effectLst>
            <a:outerShdw blurRad="177800" dist="50800" dir="5400000" algn="ctr" rotWithShape="0">
              <a:schemeClr val="tx2">
                <a:lumMod val="20000"/>
                <a:lumOff val="80000"/>
                <a:alpha val="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9" name="Rounded Rectangle 38"/>
          <p:cNvSpPr/>
          <p:nvPr/>
        </p:nvSpPr>
        <p:spPr>
          <a:xfrm>
            <a:off x="119061" y="4524213"/>
            <a:ext cx="3426221" cy="1857902"/>
          </a:xfrm>
          <a:prstGeom prst="roundRect">
            <a:avLst/>
          </a:prstGeom>
          <a:solidFill>
            <a:schemeClr val="bg1">
              <a:alpha val="59000"/>
            </a:schemeClr>
          </a:solidFill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48" name="Picture 4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87727" y="9124840"/>
            <a:ext cx="742429" cy="624247"/>
          </a:xfrm>
          <a:prstGeom prst="rect">
            <a:avLst/>
          </a:prstGeom>
        </p:spPr>
      </p:pic>
      <p:pic>
        <p:nvPicPr>
          <p:cNvPr id="47" name="Picture 4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6455" y="8250245"/>
            <a:ext cx="854467" cy="820288"/>
          </a:xfrm>
          <a:prstGeom prst="rect">
            <a:avLst/>
          </a:prstGeom>
        </p:spPr>
      </p:pic>
      <p:pic>
        <p:nvPicPr>
          <p:cNvPr id="46" name="Picture 4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0785" y="6971399"/>
            <a:ext cx="1387871" cy="721992"/>
          </a:xfrm>
          <a:prstGeom prst="rect">
            <a:avLst/>
          </a:prstGeom>
        </p:spPr>
      </p:pic>
      <p:pic>
        <p:nvPicPr>
          <p:cNvPr id="44" name="Picture 43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03736" y="3378772"/>
            <a:ext cx="1241546" cy="993813"/>
          </a:xfrm>
          <a:prstGeom prst="rect">
            <a:avLst/>
          </a:prstGeom>
        </p:spPr>
      </p:pic>
      <p:sp>
        <p:nvSpPr>
          <p:cNvPr id="37" name="Rounded Rectangle 36"/>
          <p:cNvSpPr/>
          <p:nvPr/>
        </p:nvSpPr>
        <p:spPr>
          <a:xfrm>
            <a:off x="119061" y="2312795"/>
            <a:ext cx="3644471" cy="2143000"/>
          </a:xfrm>
          <a:prstGeom prst="roundRect">
            <a:avLst/>
          </a:prstGeom>
          <a:solidFill>
            <a:schemeClr val="bg1">
              <a:alpha val="80000"/>
            </a:schemeClr>
          </a:solidFill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40" name="Picture 39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65055" y="3430713"/>
            <a:ext cx="977886" cy="977886"/>
          </a:xfrm>
          <a:prstGeom prst="rect">
            <a:avLst/>
          </a:prstGeom>
        </p:spPr>
      </p:pic>
      <p:sp>
        <p:nvSpPr>
          <p:cNvPr id="15" name="Rounded Rectangle 14"/>
          <p:cNvSpPr/>
          <p:nvPr/>
        </p:nvSpPr>
        <p:spPr>
          <a:xfrm>
            <a:off x="3871927" y="2417157"/>
            <a:ext cx="2920080" cy="1719966"/>
          </a:xfrm>
          <a:prstGeom prst="roundRect">
            <a:avLst/>
          </a:prstGeom>
          <a:solidFill>
            <a:schemeClr val="bg1">
              <a:alpha val="80000"/>
            </a:schemeClr>
          </a:solidFill>
          <a:ln w="19050">
            <a:solidFill>
              <a:schemeClr val="accent1"/>
            </a:solidFill>
          </a:ln>
          <a:effectLst>
            <a:outerShdw blurRad="50800" dist="50800" dir="5400000" algn="ctr" rotWithShape="0">
              <a:schemeClr val="bg1">
                <a:alpha val="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80682" y="4551608"/>
            <a:ext cx="876848" cy="876848"/>
          </a:xfrm>
          <a:prstGeom prst="rect">
            <a:avLst/>
          </a:prstGeom>
        </p:spPr>
      </p:pic>
      <p:sp>
        <p:nvSpPr>
          <p:cNvPr id="38" name="Rounded Rectangle 37"/>
          <p:cNvSpPr/>
          <p:nvPr/>
        </p:nvSpPr>
        <p:spPr>
          <a:xfrm>
            <a:off x="3654027" y="4267968"/>
            <a:ext cx="3177825" cy="2280391"/>
          </a:xfrm>
          <a:prstGeom prst="roundRect">
            <a:avLst/>
          </a:prstGeom>
          <a:solidFill>
            <a:schemeClr val="bg1">
              <a:alpha val="84000"/>
            </a:schemeClr>
          </a:solidFill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032" name="Picture 8" descr="Image result for football transparent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8397" y="7169039"/>
            <a:ext cx="907819" cy="9078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83416" y="7938538"/>
            <a:ext cx="1829416" cy="1075496"/>
          </a:xfrm>
          <a:prstGeom prst="rect">
            <a:avLst/>
          </a:prstGeom>
        </p:spPr>
      </p:pic>
      <p:sp>
        <p:nvSpPr>
          <p:cNvPr id="32" name="Rounded Rectangle 31"/>
          <p:cNvSpPr/>
          <p:nvPr/>
        </p:nvSpPr>
        <p:spPr>
          <a:xfrm>
            <a:off x="4800437" y="6550630"/>
            <a:ext cx="1919667" cy="1409050"/>
          </a:xfrm>
          <a:prstGeom prst="roundRect">
            <a:avLst/>
          </a:prstGeom>
          <a:solidFill>
            <a:schemeClr val="bg1">
              <a:alpha val="84000"/>
            </a:schemeClr>
          </a:solidFill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3" name="Rounded Rectangle 42"/>
          <p:cNvSpPr/>
          <p:nvPr/>
        </p:nvSpPr>
        <p:spPr>
          <a:xfrm>
            <a:off x="2313833" y="6656421"/>
            <a:ext cx="2367154" cy="2370676"/>
          </a:xfrm>
          <a:prstGeom prst="roundRect">
            <a:avLst/>
          </a:prstGeom>
          <a:solidFill>
            <a:schemeClr val="bg1">
              <a:alpha val="69000"/>
            </a:schemeClr>
          </a:solidFill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TextBox 26"/>
          <p:cNvSpPr txBox="1"/>
          <p:nvPr/>
        </p:nvSpPr>
        <p:spPr>
          <a:xfrm>
            <a:off x="187961" y="4555122"/>
            <a:ext cx="3357322" cy="27699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sz="1200" b="1" u="sng" dirty="0">
                <a:solidFill>
                  <a:srgbClr val="002060"/>
                </a:solidFill>
                <a:latin typeface="Arial"/>
                <a:cs typeface="Arial"/>
              </a:rPr>
              <a:t>RE</a:t>
            </a:r>
          </a:p>
        </p:txBody>
      </p:sp>
      <p:sp>
        <p:nvSpPr>
          <p:cNvPr id="41" name="Rounded Rectangle 40"/>
          <p:cNvSpPr/>
          <p:nvPr/>
        </p:nvSpPr>
        <p:spPr>
          <a:xfrm>
            <a:off x="59400" y="7689299"/>
            <a:ext cx="2125548" cy="2108403"/>
          </a:xfrm>
          <a:prstGeom prst="roundRect">
            <a:avLst/>
          </a:prstGeom>
          <a:solidFill>
            <a:schemeClr val="bg1">
              <a:alpha val="73000"/>
            </a:schemeClr>
          </a:solidFill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31" name="TextBox 30"/>
          <p:cNvSpPr txBox="1"/>
          <p:nvPr/>
        </p:nvSpPr>
        <p:spPr>
          <a:xfrm>
            <a:off x="103872" y="7817470"/>
            <a:ext cx="2132340" cy="146193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sz="1200" b="1" u="sng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PSHE</a:t>
            </a:r>
          </a:p>
          <a:p>
            <a:endParaRPr lang="en-GB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>
              <a:buFont typeface="Arial"/>
              <a:buChar char="•"/>
            </a:pPr>
            <a:r>
              <a:rPr lang="en-GB" sz="1100" dirty="0">
                <a:latin typeface="Arial" panose="020B0604020202020204" pitchFamily="34" charset="0"/>
                <a:cs typeface="Arial" panose="020B0604020202020204" pitchFamily="34" charset="0"/>
              </a:rPr>
              <a:t>What am I feeling?</a:t>
            </a:r>
          </a:p>
          <a:p>
            <a:pPr marL="171450" indent="-171450">
              <a:buFont typeface="Arial"/>
              <a:buChar char="•"/>
            </a:pPr>
            <a:r>
              <a:rPr lang="en-GB" sz="1100" dirty="0">
                <a:latin typeface="Arial" panose="020B0604020202020204" pitchFamily="34" charset="0"/>
                <a:cs typeface="Arial" panose="020B0604020202020204" pitchFamily="34" charset="0"/>
              </a:rPr>
              <a:t>What am I thankful for?</a:t>
            </a:r>
          </a:p>
          <a:p>
            <a:pPr marL="171450" indent="-171450">
              <a:buFont typeface="Arial"/>
              <a:buChar char="•"/>
            </a:pPr>
            <a:r>
              <a:rPr lang="en-GB" sz="1100" dirty="0">
                <a:latin typeface="Arial" panose="020B0604020202020204" pitchFamily="34" charset="0"/>
                <a:cs typeface="Arial" panose="020B0604020202020204" pitchFamily="34" charset="0"/>
              </a:rPr>
              <a:t>Lifecycles</a:t>
            </a:r>
          </a:p>
          <a:p>
            <a:pPr marL="171450" indent="-171450">
              <a:buFont typeface="Arial"/>
              <a:buChar char="•"/>
            </a:pPr>
            <a:r>
              <a:rPr lang="en-GB" sz="1100" dirty="0">
                <a:latin typeface="Arial" panose="020B0604020202020204" pitchFamily="34" charset="0"/>
                <a:cs typeface="Arial" panose="020B0604020202020204" pitchFamily="34" charset="0"/>
              </a:rPr>
              <a:t>Online Safety- Sharing online, Chatting online</a:t>
            </a:r>
          </a:p>
          <a:p>
            <a:pPr marL="171450" indent="-171450">
              <a:buFont typeface="Arial"/>
              <a:buChar char="•"/>
            </a:pPr>
            <a:r>
              <a:rPr lang="en-GB" sz="1100" dirty="0">
                <a:latin typeface="Arial" panose="020B0604020202020204" pitchFamily="34" charset="0"/>
                <a:cs typeface="Arial" panose="020B0604020202020204" pitchFamily="34" charset="0"/>
              </a:rPr>
              <a:t>How to keep myself safe 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98708" y="6468454"/>
            <a:ext cx="2086240" cy="1171825"/>
          </a:xfrm>
          <a:prstGeom prst="roundRect">
            <a:avLst/>
          </a:prstGeom>
          <a:solidFill>
            <a:schemeClr val="bg1">
              <a:alpha val="74000"/>
            </a:schemeClr>
          </a:solidFill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ectangle 6"/>
          <p:cNvSpPr/>
          <p:nvPr/>
        </p:nvSpPr>
        <p:spPr>
          <a:xfrm>
            <a:off x="1781175" y="1350324"/>
            <a:ext cx="3295650" cy="915135"/>
          </a:xfrm>
          <a:prstGeom prst="rect">
            <a:avLst/>
          </a:prstGeom>
          <a:solidFill>
            <a:schemeClr val="bg1"/>
          </a:solidFill>
          <a:ln w="28575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3073" name="Picture 1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80390" y="34833"/>
            <a:ext cx="1246239" cy="12462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0" y="-40341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915605" y="303322"/>
            <a:ext cx="3026790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2400" b="1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Bahnschrift SemiBold Condensed" panose="020B0502040204020203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Curriculum Overview Year 3</a:t>
            </a:r>
            <a:endParaRPr kumimoji="0" lang="en-GB" altLang="en-US" sz="2400" b="0" i="0" u="none" strike="noStrike" cap="none" normalizeH="0" baseline="0" dirty="0">
              <a:ln>
                <a:noFill/>
              </a:ln>
              <a:solidFill>
                <a:srgbClr val="002060"/>
              </a:solidFill>
              <a:effectLst/>
              <a:latin typeface="Bahnschrift SemiBold Condensed" panose="020B0502040204020203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altLang="en-US" sz="2400" b="1" dirty="0">
                <a:solidFill>
                  <a:srgbClr val="002060"/>
                </a:solidFill>
                <a:latin typeface="Bahnschrift SemiBold Condensed"/>
                <a:ea typeface="Times New Roman" panose="02020603050405020304" pitchFamily="18" charset="0"/>
                <a:cs typeface="Arial"/>
              </a:rPr>
              <a:t>Lent</a:t>
            </a:r>
            <a:r>
              <a:rPr kumimoji="0" lang="en-GB" altLang="en-US" sz="2400" b="1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Bahnschrift SemiBold Condensed"/>
                <a:ea typeface="Times New Roman" panose="02020603050405020304" pitchFamily="18" charset="0"/>
                <a:cs typeface="Arial"/>
              </a:rPr>
              <a:t> Term </a:t>
            </a:r>
            <a:r>
              <a:rPr lang="en-GB" altLang="en-US" sz="2400" b="1" dirty="0">
                <a:solidFill>
                  <a:srgbClr val="002060"/>
                </a:solidFill>
                <a:latin typeface="Bahnschrift SemiBold Condensed"/>
                <a:ea typeface="Times New Roman" panose="02020603050405020304" pitchFamily="18" charset="0"/>
                <a:cs typeface="Arial"/>
              </a:rPr>
              <a:t>2026</a:t>
            </a:r>
            <a:endParaRPr lang="en-GB" altLang="en-US" sz="2400" b="1" i="0" u="none" strike="noStrike" cap="none" normalizeH="0" baseline="0" dirty="0">
              <a:ln>
                <a:noFill/>
              </a:ln>
              <a:solidFill>
                <a:srgbClr val="002060"/>
              </a:solidFill>
              <a:effectLst/>
              <a:latin typeface="Bahnschrift SemiBold Condensed" panose="020B0502040204020203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781175" y="1383663"/>
            <a:ext cx="329565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Please find below information about what your child will be learning this term.</a:t>
            </a:r>
          </a:p>
          <a:p>
            <a:pPr algn="ctr"/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If you would like more information speak to your child’s teacher.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12459" y="2286185"/>
            <a:ext cx="3643612" cy="2154436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sz="1200" b="1" u="sng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English</a:t>
            </a:r>
          </a:p>
          <a:p>
            <a:r>
              <a:rPr lang="en-GB" sz="1000" b="1" dirty="0">
                <a:latin typeface="Arial"/>
                <a:cs typeface="Arial"/>
              </a:rPr>
              <a:t>Key Texts to Study:</a:t>
            </a:r>
          </a:p>
          <a:p>
            <a:pPr marL="171450" indent="-171450">
              <a:buFont typeface="Arial"/>
              <a:buChar char="•"/>
            </a:pPr>
            <a:r>
              <a:rPr lang="en-US" sz="1000" dirty="0">
                <a:latin typeface="Arial"/>
                <a:cs typeface="Arial"/>
              </a:rPr>
              <a:t>Whole school text: The Tree and The River – poetry writing</a:t>
            </a:r>
            <a:endParaRPr lang="en-US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>
              <a:buFont typeface="Arial"/>
              <a:buChar char="•"/>
            </a:pPr>
            <a:r>
              <a:rPr lang="en-US" sz="1000" dirty="0">
                <a:latin typeface="Arial"/>
                <a:cs typeface="Arial"/>
              </a:rPr>
              <a:t>The </a:t>
            </a:r>
            <a:r>
              <a:rPr lang="en-US" sz="1000" dirty="0" err="1">
                <a:latin typeface="Arial"/>
                <a:cs typeface="Arial"/>
              </a:rPr>
              <a:t>Paperbag</a:t>
            </a:r>
            <a:r>
              <a:rPr lang="en-US" sz="1000" dirty="0">
                <a:latin typeface="Arial"/>
                <a:cs typeface="Arial"/>
              </a:rPr>
              <a:t> Princess – fiction narrative writing </a:t>
            </a:r>
            <a:endParaRPr lang="en-US" sz="10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1000" b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1000" b="1" u="sng" dirty="0">
                <a:solidFill>
                  <a:srgbClr val="002060"/>
                </a:solidFill>
                <a:latin typeface="Arial"/>
                <a:cs typeface="Arial"/>
              </a:rPr>
              <a:t>Guided Reading</a:t>
            </a:r>
            <a:endParaRPr lang="en-GB" sz="1000" dirty="0">
              <a:latin typeface="Arial"/>
              <a:cs typeface="Arial"/>
            </a:endParaRPr>
          </a:p>
          <a:p>
            <a:r>
              <a:rPr lang="en-GB" sz="1000" dirty="0">
                <a:latin typeface="Arial"/>
                <a:cs typeface="Arial"/>
              </a:rPr>
              <a:t>Each week we will be reading a range of quality texts including: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000" dirty="0">
                <a:latin typeface="Arial"/>
                <a:cs typeface="Arial"/>
              </a:rPr>
              <a:t>Poems: list, free verse and narrative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000" dirty="0">
                <a:latin typeface="Arial"/>
                <a:cs typeface="Arial"/>
              </a:rPr>
              <a:t>Fiction: Short stories and adventure/ historical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000" dirty="0">
                <a:latin typeface="Arial"/>
                <a:cs typeface="Arial"/>
              </a:rPr>
              <a:t>Non-fiction: Non-chronological reports, reference</a:t>
            </a:r>
          </a:p>
          <a:p>
            <a:endParaRPr lang="en-GB" sz="1200" b="1" u="sng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2403948" y="6730548"/>
            <a:ext cx="2255642" cy="228524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sz="1200" b="1" u="sng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History/ Geography</a:t>
            </a:r>
            <a:endParaRPr lang="en-GB" sz="9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000" b="1" dirty="0">
                <a:latin typeface="Arial"/>
                <a:cs typeface="Arial"/>
              </a:rPr>
              <a:t>History: </a:t>
            </a:r>
            <a:r>
              <a:rPr lang="en-GB" sz="900" b="1" dirty="0">
                <a:latin typeface="Arial"/>
                <a:cs typeface="Arial"/>
              </a:rPr>
              <a:t> </a:t>
            </a:r>
            <a:r>
              <a:rPr lang="en-GB" sz="1000" b="1" dirty="0">
                <a:latin typeface="Arial"/>
                <a:cs typeface="Arial"/>
              </a:rPr>
              <a:t>Ancient Egypt</a:t>
            </a:r>
            <a:r>
              <a:rPr lang="en-GB" sz="1000" dirty="0">
                <a:latin typeface="Arial"/>
                <a:cs typeface="Arial"/>
              </a:rPr>
              <a:t> </a:t>
            </a:r>
          </a:p>
          <a:p>
            <a:pPr>
              <a:spcAft>
                <a:spcPts val="0"/>
              </a:spcAft>
            </a:pPr>
            <a:r>
              <a:rPr lang="en-GB" sz="1000" b="1" dirty="0">
                <a:latin typeface="Arial Nova"/>
                <a:ea typeface="Times New Roman" panose="02020603050405020304" pitchFamily="18" charset="0"/>
                <a:cs typeface="Arial"/>
              </a:rPr>
              <a:t>Key Focus Knowledge</a:t>
            </a:r>
            <a:r>
              <a:rPr lang="en-GB" sz="1000" dirty="0">
                <a:latin typeface="Arial Nova"/>
                <a:ea typeface="Times New Roman" panose="02020603050405020304" pitchFamily="18" charset="0"/>
                <a:cs typeface="Arial"/>
              </a:rPr>
              <a:t> – How developing irrigation systems allowed the Egyptians to grow plentiful crops to support a large population creating opportunities for </a:t>
            </a:r>
            <a:r>
              <a:rPr lang="en-GB" sz="1000" dirty="0">
                <a:latin typeface="Arial Nova"/>
                <a:ea typeface="Times New Roman" panose="02020603050405020304" pitchFamily="18" charset="0"/>
              </a:rPr>
              <a:t>developing a sophisticated culture.  </a:t>
            </a:r>
            <a:endParaRPr lang="en-US" sz="1000" b="1">
              <a:latin typeface="Arial Nova"/>
              <a:cs typeface="Arial" panose="020B0604020202020204" pitchFamily="34" charset="0"/>
            </a:endParaRPr>
          </a:p>
          <a:p>
            <a:r>
              <a:rPr lang="en-GB" sz="1000" b="1" dirty="0">
                <a:latin typeface="Arial Nova"/>
                <a:cs typeface="Arial"/>
              </a:rPr>
              <a:t>Geography: Who lives in Antarctica? </a:t>
            </a:r>
          </a:p>
          <a:p>
            <a:pPr marL="171450" indent="-171450">
              <a:buFont typeface="Arial"/>
              <a:buChar char="•"/>
            </a:pPr>
            <a:r>
              <a:rPr lang="en-GB" sz="1000" dirty="0">
                <a:latin typeface="Arial Nova"/>
                <a:cs typeface="Arial"/>
              </a:rPr>
              <a:t>What is climate? </a:t>
            </a:r>
          </a:p>
          <a:p>
            <a:pPr marL="171450" indent="-171450">
              <a:buFont typeface="Arial"/>
              <a:buChar char="•"/>
            </a:pPr>
            <a:r>
              <a:rPr lang="en-GB" sz="1000" dirty="0">
                <a:latin typeface="Arial Nova"/>
                <a:cs typeface="Arial"/>
              </a:rPr>
              <a:t>Where is Antarctica? </a:t>
            </a:r>
          </a:p>
          <a:p>
            <a:pPr marL="171450" indent="-171450">
              <a:buFont typeface="Arial"/>
              <a:buChar char="•"/>
            </a:pPr>
            <a:r>
              <a:rPr lang="en-GB" sz="1000" dirty="0">
                <a:latin typeface="Arial Nova"/>
                <a:cs typeface="Arial"/>
              </a:rPr>
              <a:t>Who was Shakleton?</a:t>
            </a:r>
          </a:p>
          <a:p>
            <a:pPr marL="171450" indent="-171450">
              <a:buFont typeface="Arial"/>
              <a:buChar char="•"/>
            </a:pPr>
            <a:r>
              <a:rPr lang="en-GB" sz="1000" dirty="0">
                <a:latin typeface="Arial Nova"/>
                <a:cs typeface="Arial"/>
              </a:rPr>
              <a:t>Planning an expedition</a:t>
            </a:r>
            <a:r>
              <a:rPr lang="en-GB" sz="1050" dirty="0">
                <a:latin typeface="Arial Nova"/>
                <a:cs typeface="Arial"/>
              </a:rPr>
              <a:t> 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3776626" y="4264170"/>
            <a:ext cx="2894447" cy="9911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1" u="sng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Science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en-GB" sz="1200" b="1" u="sng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en-GB" sz="1050" b="1" u="sng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900" b="1" u="sng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120947" y="6445140"/>
            <a:ext cx="2170647" cy="120032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900" b="1" u="sng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Art</a:t>
            </a:r>
            <a:endParaRPr lang="en-GB" sz="900" b="1" u="sng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Key artist: Picasso</a:t>
            </a:r>
          </a:p>
          <a:p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Key skills: Drawing a range of symbols for a range of purposes.</a:t>
            </a:r>
          </a:p>
          <a:p>
            <a:r>
              <a:rPr lang="en-US" sz="900" b="1" u="sng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DT</a:t>
            </a:r>
            <a:endParaRPr lang="en-US" sz="9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900" dirty="0">
                <a:solidFill>
                  <a:srgbClr val="002060"/>
                </a:solidFill>
                <a:latin typeface="Arial"/>
                <a:cs typeface="Arial"/>
              </a:rPr>
              <a:t>Focus: textiles, tooth fairy cushion making </a:t>
            </a:r>
          </a:p>
          <a:p>
            <a:r>
              <a:rPr lang="en-US" sz="900" dirty="0">
                <a:solidFill>
                  <a:srgbClr val="002060"/>
                </a:solidFill>
                <a:latin typeface="Arial"/>
                <a:cs typeface="Arial"/>
              </a:rPr>
              <a:t>Skills: cross stich and </a:t>
            </a:r>
            <a:r>
              <a:rPr lang="en-US" sz="900" dirty="0">
                <a:solidFill>
                  <a:srgbClr val="002060"/>
                </a:solidFill>
                <a:latin typeface="Arial"/>
                <a:ea typeface="Lato"/>
                <a:cs typeface="Arial"/>
              </a:rPr>
              <a:t>appliqué 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4833853" y="6600195"/>
            <a:ext cx="2042883" cy="143116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sz="1200" b="1" u="sng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</a:t>
            </a:r>
          </a:p>
          <a:p>
            <a:r>
              <a:rPr lang="en-GB" sz="1050" b="1" u="sng" dirty="0">
                <a:latin typeface="Arial" panose="020B0604020202020204" pitchFamily="34" charset="0"/>
                <a:cs typeface="Arial" panose="020B0604020202020204" pitchFamily="34" charset="0"/>
              </a:rPr>
              <a:t>Get Active</a:t>
            </a:r>
            <a:r>
              <a:rPr lang="en-GB" sz="1050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r>
              <a:rPr lang="en-GB" sz="1050" dirty="0">
                <a:latin typeface="Arial" panose="020B0604020202020204" pitchFamily="34" charset="0"/>
                <a:cs typeface="Arial" panose="020B0604020202020204" pitchFamily="34" charset="0"/>
              </a:rPr>
              <a:t>Athletics, Handball</a:t>
            </a:r>
            <a:endParaRPr lang="en-US" sz="105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050" b="1" u="sng" dirty="0">
                <a:latin typeface="Arial" panose="020B0604020202020204" pitchFamily="34" charset="0"/>
                <a:cs typeface="Arial" panose="020B0604020202020204" pitchFamily="34" charset="0"/>
              </a:rPr>
              <a:t>GetSet4PE</a:t>
            </a:r>
          </a:p>
          <a:p>
            <a:r>
              <a:rPr lang="en-US" sz="1050" dirty="0">
                <a:latin typeface="Arial"/>
                <a:cs typeface="Arial"/>
              </a:rPr>
              <a:t>Fundamentals – agility, balance, speed, coordination, control and rhythm </a:t>
            </a:r>
            <a:endParaRPr lang="en-US" dirty="0"/>
          </a:p>
          <a:p>
            <a:endParaRPr lang="en-GB" sz="1200" b="1" u="sng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" name="Rounded Rectangle 27"/>
          <p:cNvSpPr/>
          <p:nvPr/>
        </p:nvSpPr>
        <p:spPr>
          <a:xfrm>
            <a:off x="4800437" y="8292156"/>
            <a:ext cx="1919667" cy="1489584"/>
          </a:xfrm>
          <a:prstGeom prst="roundRect">
            <a:avLst/>
          </a:prstGeom>
          <a:solidFill>
            <a:schemeClr val="bg1">
              <a:alpha val="72000"/>
            </a:schemeClr>
          </a:solidFill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0" name="TextBox 29"/>
          <p:cNvSpPr txBox="1"/>
          <p:nvPr/>
        </p:nvSpPr>
        <p:spPr>
          <a:xfrm>
            <a:off x="4833853" y="8287615"/>
            <a:ext cx="194485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1" u="sng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Computing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4042917" y="2410609"/>
            <a:ext cx="2585796" cy="152349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sz="1200" b="1" u="sng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Maths</a:t>
            </a:r>
          </a:p>
          <a:p>
            <a:r>
              <a:rPr lang="en-GB" sz="900" b="1" dirty="0">
                <a:latin typeface="Arial"/>
                <a:cs typeface="Arial"/>
              </a:rPr>
              <a:t>Multiplication and Division: </a:t>
            </a:r>
            <a:r>
              <a:rPr lang="en-GB" sz="900" dirty="0">
                <a:latin typeface="Arial"/>
                <a:cs typeface="Arial"/>
              </a:rPr>
              <a:t>Multiply and divide 2-digit numbers by </a:t>
            </a:r>
            <a:r>
              <a:rPr lang="en-GB" sz="900">
                <a:latin typeface="Arial"/>
                <a:cs typeface="Arial"/>
              </a:rPr>
              <a:t>1-digit</a:t>
            </a:r>
            <a:r>
              <a:rPr lang="en-GB" sz="900" dirty="0">
                <a:latin typeface="Arial"/>
                <a:cs typeface="Arial"/>
              </a:rPr>
              <a:t> numbers</a:t>
            </a:r>
          </a:p>
          <a:p>
            <a:r>
              <a:rPr lang="en-GB" sz="900" b="1" dirty="0">
                <a:latin typeface="Arial"/>
                <a:cs typeface="Arial"/>
              </a:rPr>
              <a:t>Length, Mass and volume: </a:t>
            </a:r>
            <a:r>
              <a:rPr lang="en-GB" sz="900" dirty="0">
                <a:latin typeface="Arial"/>
                <a:cs typeface="Arial"/>
              </a:rPr>
              <a:t>Measuring, comparing and calculating using standard units</a:t>
            </a:r>
          </a:p>
          <a:p>
            <a:r>
              <a:rPr lang="en-GB" sz="900" b="1" dirty="0">
                <a:latin typeface="Arial"/>
                <a:cs typeface="Arial"/>
              </a:rPr>
              <a:t>Fractions: </a:t>
            </a:r>
            <a:r>
              <a:rPr lang="en-GB" sz="900" dirty="0">
                <a:latin typeface="Arial"/>
                <a:cs typeface="Arial"/>
              </a:rPr>
              <a:t>Recognising, comparing, adding and subtracting fractions</a:t>
            </a:r>
            <a:endParaRPr lang="en-GB" sz="900" b="1" dirty="0">
              <a:latin typeface="Arial"/>
              <a:cs typeface="Arial"/>
            </a:endParaRPr>
          </a:p>
          <a:p>
            <a:r>
              <a:rPr lang="en-GB" sz="900" b="1" dirty="0">
                <a:latin typeface="Arial"/>
                <a:cs typeface="Arial"/>
              </a:rPr>
              <a:t>Time: </a:t>
            </a:r>
            <a:r>
              <a:rPr lang="en-GB" sz="900" dirty="0">
                <a:latin typeface="Arial"/>
                <a:cs typeface="Arial"/>
              </a:rPr>
              <a:t>Writing and telling the time from an analogue clock, including using roman numerals. Reading time to the nearest minute</a:t>
            </a:r>
            <a:endParaRPr lang="en-GB" sz="900">
              <a:latin typeface="Arial"/>
              <a:cs typeface="Arial"/>
            </a:endParaRPr>
          </a:p>
        </p:txBody>
      </p:sp>
      <p:pic>
        <p:nvPicPr>
          <p:cNvPr id="52" name="Picture 51"/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5410" y="194622"/>
            <a:ext cx="2019440" cy="2060654"/>
          </a:xfrm>
          <a:prstGeom prst="rect">
            <a:avLst/>
          </a:prstGeom>
        </p:spPr>
      </p:pic>
      <p:pic>
        <p:nvPicPr>
          <p:cNvPr id="53" name="Picture 52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47529" y="1432559"/>
            <a:ext cx="1342002" cy="890979"/>
          </a:xfrm>
          <a:prstGeom prst="rect">
            <a:avLst/>
          </a:prstGeom>
        </p:spPr>
      </p:pic>
      <p:sp>
        <p:nvSpPr>
          <p:cNvPr id="42" name="Rounded Rectangle 41"/>
          <p:cNvSpPr/>
          <p:nvPr/>
        </p:nvSpPr>
        <p:spPr>
          <a:xfrm>
            <a:off x="2326637" y="9166931"/>
            <a:ext cx="2361446" cy="614810"/>
          </a:xfrm>
          <a:prstGeom prst="roundRect">
            <a:avLst/>
          </a:prstGeom>
          <a:solidFill>
            <a:schemeClr val="bg1">
              <a:alpha val="84000"/>
            </a:schemeClr>
          </a:solidFill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dirty="0">
                <a:ea typeface="Calibri"/>
                <a:cs typeface="Calibri"/>
              </a:rPr>
              <a:t>p</a:t>
            </a:r>
            <a:endParaRPr lang="en-GB" dirty="0"/>
          </a:p>
        </p:txBody>
      </p:sp>
      <p:sp>
        <p:nvSpPr>
          <p:cNvPr id="49" name="TextBox 48"/>
          <p:cNvSpPr txBox="1"/>
          <p:nvPr/>
        </p:nvSpPr>
        <p:spPr>
          <a:xfrm>
            <a:off x="2403864" y="9127420"/>
            <a:ext cx="2241306" cy="64633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sz="1200" b="1" u="sng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Music</a:t>
            </a:r>
          </a:p>
          <a:p>
            <a:pPr marL="171450" indent="-171450">
              <a:buFont typeface="Arial"/>
              <a:buChar char="•"/>
            </a:pPr>
            <a:r>
              <a:rPr lang="en-GB" sz="800" dirty="0">
                <a:latin typeface="Arial"/>
                <a:cs typeface="Arial"/>
              </a:rPr>
              <a:t>Developing singing techniques, Pentatonic melodies and composition </a:t>
            </a:r>
          </a:p>
          <a:p>
            <a:pPr marL="171450" indent="-171450">
              <a:buFont typeface="Arial"/>
              <a:buChar char="•"/>
            </a:pPr>
            <a:r>
              <a:rPr lang="en-GB" sz="800" dirty="0">
                <a:latin typeface="Arial"/>
                <a:cs typeface="Arial"/>
              </a:rPr>
              <a:t>Drumming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103872" y="7817470"/>
            <a:ext cx="213234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1" u="sng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PSHE</a:t>
            </a:r>
          </a:p>
          <a:p>
            <a:endParaRPr lang="en-GB" sz="1200" b="1" u="sng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1200" b="1" u="sng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1200" b="1" u="sng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4" name="TextBox 53"/>
          <p:cNvSpPr txBox="1"/>
          <p:nvPr/>
        </p:nvSpPr>
        <p:spPr>
          <a:xfrm>
            <a:off x="4833853" y="8287615"/>
            <a:ext cx="19448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1" u="sng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Computing</a:t>
            </a:r>
          </a:p>
          <a:p>
            <a:endParaRPr lang="en-GB" sz="1200" b="1" u="sng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5" name="TextBox 54"/>
          <p:cNvSpPr txBox="1"/>
          <p:nvPr/>
        </p:nvSpPr>
        <p:spPr>
          <a:xfrm>
            <a:off x="4833853" y="8287615"/>
            <a:ext cx="194485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1" u="sng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Computing</a:t>
            </a:r>
          </a:p>
          <a:p>
            <a:endParaRPr lang="en-US" sz="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Remixing code</a:t>
            </a:r>
          </a:p>
          <a:p>
            <a:endParaRPr lang="en-US" sz="9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Simulated emails to communicate respectfully and recognize some common types </a:t>
            </a:r>
          </a:p>
          <a:p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of scams</a:t>
            </a:r>
          </a:p>
          <a:p>
            <a:endParaRPr lang="en-GB" sz="1200" b="1" u="sng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54EB5B51-D42E-C12C-8673-DB7E6F661F2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56723429"/>
              </p:ext>
            </p:extLst>
          </p:nvPr>
        </p:nvGraphicFramePr>
        <p:xfrm>
          <a:off x="3837925" y="4513344"/>
          <a:ext cx="2913537" cy="2133600"/>
        </p:xfrm>
        <a:graphic>
          <a:graphicData uri="http://schemas.openxmlformats.org/drawingml/2006/table">
            <a:tbl>
              <a:tblPr firstRow="1" firstCol="1" bandRow="1"/>
              <a:tblGrid>
                <a:gridCol w="2913537">
                  <a:extLst>
                    <a:ext uri="{9D8B030D-6E8A-4147-A177-3AD203B41FA5}">
                      <a16:colId xmlns:a16="http://schemas.microsoft.com/office/drawing/2014/main" val="613620726"/>
                    </a:ext>
                  </a:extLst>
                </a:gridCol>
              </a:tblGrid>
              <a:tr h="1641664">
                <a:tc>
                  <a:txBody>
                    <a:bodyPr/>
                    <a:lstStyle/>
                    <a:p>
                      <a:pPr marL="0" lvl="0" indent="0" rtl="0">
                        <a:buFont typeface="Symbol" panose="05050102010706020507" pitchFamily="18" charset="2"/>
                        <a:buNone/>
                      </a:pPr>
                      <a:r>
                        <a:rPr lang="en-US" sz="1000" b="1" u="sng" dirty="0">
                          <a:effectLst/>
                          <a:latin typeface="Arial"/>
                          <a:ea typeface="Calibri"/>
                          <a:cs typeface="Arial"/>
                        </a:rPr>
                        <a:t>Materials: Rocks and Soils</a:t>
                      </a:r>
                      <a:endParaRPr lang="en-GB" sz="1000" dirty="0">
                        <a:effectLst/>
                        <a:latin typeface="Arial"/>
                        <a:ea typeface="Calibri"/>
                        <a:cs typeface="Arial"/>
                      </a:endParaRPr>
                    </a:p>
                    <a:p>
                      <a:pPr marL="171450" lvl="0" indent="-171450" rtl="0">
                        <a:buFont typeface="Arial" panose="020B0604020202020204" pitchFamily="34" charset="0"/>
                        <a:buChar char="•"/>
                      </a:pPr>
                      <a:r>
                        <a:rPr lang="en-GB" sz="1000" dirty="0">
                          <a:effectLst/>
                          <a:latin typeface="Arial"/>
                          <a:ea typeface="Calibri"/>
                          <a:cs typeface="Arial"/>
                        </a:rPr>
                        <a:t>Comparing and grouping together different kinds of rocks on the basis of their appearance and simple physical properties.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Describing in simple terms how fossils are formed when things that have lived are trapped within rock.</a:t>
                      </a:r>
                      <a:endParaRPr lang="en-GB" sz="1000" dirty="0">
                        <a:effectLst/>
                        <a:latin typeface="Comic Sans MS" panose="030F0702030302020204" pitchFamily="66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Recognise that soils are made from rocks and organic matter.</a:t>
                      </a:r>
                    </a:p>
                    <a:p>
                      <a:r>
                        <a:rPr lang="en-US" sz="1000" b="1" u="sng" dirty="0">
                          <a:latin typeface="Arial"/>
                          <a:cs typeface="Arial"/>
                        </a:rPr>
                        <a:t>Energy: Light and Shadows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000" dirty="0">
                          <a:latin typeface="Arial"/>
                          <a:cs typeface="Arial"/>
                        </a:rPr>
                        <a:t>Sources of light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How shadows form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What can you see when there is no light?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endParaRPr lang="en-GB" sz="1000" dirty="0">
                        <a:effectLst/>
                        <a:latin typeface="Comic Sans MS" panose="030F0702030302020204" pitchFamily="66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86206978"/>
                  </a:ext>
                </a:extLst>
              </a:tr>
            </a:tbl>
          </a:graphicData>
        </a:graphic>
      </p:graphicFrame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CADD367C-256B-D588-F07A-AB16E23E861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15886494"/>
              </p:ext>
            </p:extLst>
          </p:nvPr>
        </p:nvGraphicFramePr>
        <p:xfrm>
          <a:off x="320409" y="4828919"/>
          <a:ext cx="2913537" cy="2182090"/>
        </p:xfrm>
        <a:graphic>
          <a:graphicData uri="http://schemas.openxmlformats.org/drawingml/2006/table">
            <a:tbl>
              <a:tblPr firstRow="1" firstCol="1" bandRow="1"/>
              <a:tblGrid>
                <a:gridCol w="2913537">
                  <a:extLst>
                    <a:ext uri="{9D8B030D-6E8A-4147-A177-3AD203B41FA5}">
                      <a16:colId xmlns:a16="http://schemas.microsoft.com/office/drawing/2014/main" val="613620726"/>
                    </a:ext>
                  </a:extLst>
                </a:gridCol>
              </a:tblGrid>
              <a:tr h="2182090">
                <a:tc>
                  <a:txBody>
                    <a:bodyPr/>
                    <a:lstStyle/>
                    <a:p>
                      <a:pPr marL="0" lvl="0" indent="0" rtl="0">
                        <a:buFont typeface="Symbol" panose="05050102010706020507" pitchFamily="18" charset="2"/>
                        <a:buNone/>
                      </a:pPr>
                      <a:r>
                        <a:rPr lang="en-US" sz="1000" b="1" u="sng" dirty="0">
                          <a:effectLst/>
                          <a:latin typeface="Arial"/>
                          <a:ea typeface="Calibri"/>
                          <a:cs typeface="Arial"/>
                        </a:rPr>
                        <a:t>Community: Journeys </a:t>
                      </a:r>
                    </a:p>
                    <a:p>
                      <a:pPr marL="171450" lvl="0" indent="-171450">
                        <a:buFont typeface="Arial" panose="05050102010706020507" pitchFamily="18" charset="2"/>
                        <a:buChar char="•"/>
                      </a:pPr>
                      <a:r>
                        <a:rPr lang="en-US" sz="1000" b="0" u="none">
                          <a:effectLst/>
                          <a:latin typeface="Arial"/>
                          <a:ea typeface="Calibri"/>
                          <a:cs typeface="Arial"/>
                        </a:rPr>
                        <a:t>How can we journey with Jesus? </a:t>
                      </a:r>
                      <a:endParaRPr lang="en-US" sz="1000" b="1" u="none" dirty="0">
                        <a:effectLst/>
                        <a:latin typeface="Arial"/>
                        <a:ea typeface="Calibri"/>
                        <a:cs typeface="Arial"/>
                      </a:endParaRPr>
                    </a:p>
                    <a:p>
                      <a:pPr marL="171450" lvl="0" indent="-171450">
                        <a:buFont typeface="Arial" panose="05050102010706020507" pitchFamily="18" charset="2"/>
                        <a:buChar char="•"/>
                      </a:pPr>
                      <a:r>
                        <a:rPr lang="en-US" sz="1000" b="0" u="none" dirty="0">
                          <a:effectLst/>
                          <a:latin typeface="Arial"/>
                          <a:ea typeface="Calibri"/>
                          <a:cs typeface="Arial"/>
                        </a:rPr>
                        <a:t>Discussing the Liturgical Year </a:t>
                      </a:r>
                    </a:p>
                    <a:p>
                      <a:pPr marL="171450" lvl="0" indent="-171450">
                        <a:buFont typeface="Arial" panose="05050102010706020507" pitchFamily="18" charset="2"/>
                        <a:buChar char="•"/>
                      </a:pPr>
                      <a:r>
                        <a:rPr lang="en-US" sz="1000" b="0" u="none" dirty="0">
                          <a:effectLst/>
                          <a:latin typeface="Arial"/>
                          <a:ea typeface="Calibri"/>
                          <a:cs typeface="Arial"/>
                        </a:rPr>
                        <a:t>Celebrating the Word and the Sacrament of His Coming</a:t>
                      </a:r>
                    </a:p>
                    <a:p>
                      <a:pPr marL="171450" lvl="0" indent="-171450">
                        <a:buFont typeface="Arial" panose="05050102010706020507" pitchFamily="18" charset="2"/>
                        <a:buChar char="•"/>
                      </a:pPr>
                      <a:r>
                        <a:rPr lang="en-US" sz="1000" b="0" u="none" dirty="0">
                          <a:effectLst/>
                          <a:latin typeface="Arial"/>
                          <a:ea typeface="Calibri"/>
                          <a:cs typeface="Arial"/>
                        </a:rPr>
                        <a:t>Studying Psalm readings 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endParaRPr lang="en-US" sz="1000" dirty="0">
                        <a:latin typeface="Arial"/>
                        <a:cs typeface="Arial"/>
                      </a:endParaRP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endParaRPr lang="en-GB" sz="1000" dirty="0">
                        <a:effectLst/>
                        <a:latin typeface="Comic Sans MS" panose="030F0702030302020204" pitchFamily="66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8620697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409704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32050D00CFE584BB9C575F16D585184" ma:contentTypeVersion="13" ma:contentTypeDescription="Create a new document." ma:contentTypeScope="" ma:versionID="8174b6cd6a34bdc84499a55f82dfa293">
  <xsd:schema xmlns:xsd="http://www.w3.org/2001/XMLSchema" xmlns:xs="http://www.w3.org/2001/XMLSchema" xmlns:p="http://schemas.microsoft.com/office/2006/metadata/properties" xmlns:ns2="709ed1fa-3339-4f95-bcf4-406cd817ec1e" xmlns:ns3="297c5e1b-f9ba-44c3-a503-67c3f4189faa" targetNamespace="http://schemas.microsoft.com/office/2006/metadata/properties" ma:root="true" ma:fieldsID="893b50b74d9067f5812646c8f54bccca" ns2:_="" ns3:_="">
    <xsd:import namespace="709ed1fa-3339-4f95-bcf4-406cd817ec1e"/>
    <xsd:import namespace="297c5e1b-f9ba-44c3-a503-67c3f4189fa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BillingMetadata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09ed1fa-3339-4f95-bcf4-406cd817ec1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fd190b30-a8c1-42ee-ae51-a144fdb6f13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BillingMetadata" ma:index="19" nillable="true" ma:displayName="MediaServiceBillingMetadata" ma:hidden="true" ma:internalName="MediaServiceBillingMetadata" ma:readOnly="true">
      <xsd:simpleType>
        <xsd:restriction base="dms:Note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97c5e1b-f9ba-44c3-a503-67c3f4189faa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5ce534f1-fca1-4c35-a8a1-9ff1ec11c1fc}" ma:internalName="TaxCatchAll" ma:showField="CatchAllData" ma:web="297c5e1b-f9ba-44c3-a503-67c3f4189fa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297c5e1b-f9ba-44c3-a503-67c3f4189faa" xsi:nil="true"/>
    <lcf76f155ced4ddcb4097134ff3c332f xmlns="709ed1fa-3339-4f95-bcf4-406cd817ec1e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BE51D7AE-DB3D-4277-B0BC-8706CF665A92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B15EA9EE-30CB-4749-B0F5-83CB7F2A11AB}"/>
</file>

<file path=customXml/itemProps3.xml><?xml version="1.0" encoding="utf-8"?>
<ds:datastoreItem xmlns:ds="http://schemas.openxmlformats.org/officeDocument/2006/customXml" ds:itemID="{E96EF760-E4ED-456E-A940-26AF18F63A02}">
  <ds:schemaRefs>
    <ds:schemaRef ds:uri="http://schemas.microsoft.com/office/2006/metadata/properties"/>
    <ds:schemaRef ds:uri="http://schemas.microsoft.com/office/infopath/2007/PartnerControls"/>
    <ds:schemaRef ds:uri="297c5e1b-f9ba-44c3-a503-67c3f4189faa"/>
    <ds:schemaRef ds:uri="709ed1fa-3339-4f95-bcf4-406cd817ec1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737</TotalTime>
  <Words>424</Words>
  <Application>Microsoft Office PowerPoint</Application>
  <PresentationFormat>A4 Paper (210x297 mm)</PresentationFormat>
  <Paragraphs>77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Alyssa Mercerr</dc:creator>
  <cp:lastModifiedBy>Ms Preece</cp:lastModifiedBy>
  <cp:revision>157</cp:revision>
  <dcterms:created xsi:type="dcterms:W3CDTF">2021-02-11T12:28:53Z</dcterms:created>
  <dcterms:modified xsi:type="dcterms:W3CDTF">2026-01-20T11:52:23Z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0x010100832050D00CFE584BB9C575F16D585184</vt:lpwstr>
  </property>
  <property fmtid="{D5CDD505-2E9C-101B-9397-08002B2CF9AE}" pid="3" name="MediaServiceImageTags">
    <vt:lpwstr/>
  </property>
</Properties>
</file>