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400" d="100"/>
          <a:sy n="400" d="100"/>
        </p:scale>
        <p:origin x="-10488" y="-21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.Turner" userId="S::m.turner@stethelberts.slough.sch.uk::debf2f07-11cf-4d31-b965-894e7c221c92" providerId="AD" clId="Web-{E1D1F7F7-8A24-B8F5-FD37-9C9C1B3DAB5C}"/>
    <pc:docChg chg="modSld">
      <pc:chgData name="M.Turner" userId="S::m.turner@stethelberts.slough.sch.uk::debf2f07-11cf-4d31-b965-894e7c221c92" providerId="AD" clId="Web-{E1D1F7F7-8A24-B8F5-FD37-9C9C1B3DAB5C}" dt="2025-12-17T14:55:36.398" v="728" actId="20577"/>
      <pc:docMkLst>
        <pc:docMk/>
      </pc:docMkLst>
      <pc:sldChg chg="addSp delSp modSp">
        <pc:chgData name="M.Turner" userId="S::m.turner@stethelberts.slough.sch.uk::debf2f07-11cf-4d31-b965-894e7c221c92" providerId="AD" clId="Web-{E1D1F7F7-8A24-B8F5-FD37-9C9C1B3DAB5C}" dt="2025-12-17T14:55:36.398" v="728" actId="20577"/>
        <pc:sldMkLst>
          <pc:docMk/>
          <pc:sldMk cId="3040970418" sldId="257"/>
        </pc:sldMkLst>
        <pc:spChg chg="mod">
          <ac:chgData name="M.Turner" userId="S::m.turner@stethelberts.slough.sch.uk::debf2f07-11cf-4d31-b965-894e7c221c92" providerId="AD" clId="Web-{E1D1F7F7-8A24-B8F5-FD37-9C9C1B3DAB5C}" dt="2025-12-17T14:55:36.398" v="728" actId="20577"/>
          <ac:spMkLst>
            <pc:docMk/>
            <pc:sldMk cId="3040970418" sldId="257"/>
            <ac:spMk id="10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E1D1F7F7-8A24-B8F5-FD37-9C9C1B3DAB5C}" dt="2025-12-17T14:52:08.222" v="649" actId="20577"/>
          <ac:spMkLst>
            <pc:docMk/>
            <pc:sldMk cId="3040970418" sldId="257"/>
            <ac:spMk id="19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E1D1F7F7-8A24-B8F5-FD37-9C9C1B3DAB5C}" dt="2025-12-17T14:53:06.677" v="653" actId="20577"/>
          <ac:spMkLst>
            <pc:docMk/>
            <pc:sldMk cId="3040970418" sldId="257"/>
            <ac:spMk id="21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E1D1F7F7-8A24-B8F5-FD37-9C9C1B3DAB5C}" dt="2025-12-17T14:43:39.309" v="196" actId="20577"/>
          <ac:spMkLst>
            <pc:docMk/>
            <pc:sldMk cId="3040970418" sldId="257"/>
            <ac:spMk id="27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E1D1F7F7-8A24-B8F5-FD37-9C9C1B3DAB5C}" dt="2025-12-17T14:50:13.454" v="641" actId="20577"/>
          <ac:spMkLst>
            <pc:docMk/>
            <pc:sldMk cId="3040970418" sldId="257"/>
            <ac:spMk id="29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E1D1F7F7-8A24-B8F5-FD37-9C9C1B3DAB5C}" dt="2025-12-17T14:46:58.134" v="562" actId="20577"/>
          <ac:spMkLst>
            <pc:docMk/>
            <pc:sldMk cId="3040970418" sldId="257"/>
            <ac:spMk id="31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E1D1F7F7-8A24-B8F5-FD37-9C9C1B3DAB5C}" dt="2025-12-17T14:55:10.773" v="721" actId="20577"/>
          <ac:spMkLst>
            <pc:docMk/>
            <pc:sldMk cId="3040970418" sldId="257"/>
            <ac:spMk id="33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E1D1F7F7-8A24-B8F5-FD37-9C9C1B3DAB5C}" dt="2025-12-17T14:46:43.587" v="547" actId="20577"/>
          <ac:spMkLst>
            <pc:docMk/>
            <pc:sldMk cId="3040970418" sldId="257"/>
            <ac:spMk id="42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E1D1F7F7-8A24-B8F5-FD37-9C9C1B3DAB5C}" dt="2025-12-17T14:46:53.181" v="561" actId="20577"/>
          <ac:spMkLst>
            <pc:docMk/>
            <pc:sldMk cId="3040970418" sldId="257"/>
            <ac:spMk id="49" creationId="{00000000-0000-0000-0000-000000000000}"/>
          </ac:spMkLst>
        </pc:spChg>
        <pc:graphicFrameChg chg="mod modGraphic">
          <ac:chgData name="M.Turner" userId="S::m.turner@stethelberts.slough.sch.uk::debf2f07-11cf-4d31-b965-894e7c221c92" providerId="AD" clId="Web-{E1D1F7F7-8A24-B8F5-FD37-9C9C1B3DAB5C}" dt="2025-12-17T14:52:19.910" v="651"/>
          <ac:graphicFrameMkLst>
            <pc:docMk/>
            <pc:sldMk cId="3040970418" sldId="257"/>
            <ac:graphicFrameMk id="3" creationId="{54EB5B51-D42E-C12C-8673-DB7E6F661F2C}"/>
          </ac:graphicFrameMkLst>
        </pc:graphicFrameChg>
        <pc:graphicFrameChg chg="add mod modGraphic">
          <ac:chgData name="M.Turner" userId="S::m.turner@stethelberts.slough.sch.uk::debf2f07-11cf-4d31-b965-894e7c221c92" providerId="AD" clId="Web-{E1D1F7F7-8A24-B8F5-FD37-9C9C1B3DAB5C}" dt="2025-12-17T14:45:11.394" v="461"/>
          <ac:graphicFrameMkLst>
            <pc:docMk/>
            <pc:sldMk cId="3040970418" sldId="257"/>
            <ac:graphicFrameMk id="8" creationId="{CADD367C-256B-D588-F07A-AB16E23E8612}"/>
          </ac:graphicFrameMkLst>
        </pc:graphicFrameChg>
      </pc:sldChg>
    </pc:docChg>
  </pc:docChgLst>
  <pc:docChgLst>
    <pc:chgData name="Ms Preece" userId="44eac5f1-d25a-4886-9722-096db4868d8c" providerId="ADAL" clId="{3371F996-BB38-4391-8577-2D1286BF0330}"/>
    <pc:docChg chg="undo custSel modSld">
      <pc:chgData name="Ms Preece" userId="44eac5f1-d25a-4886-9722-096db4868d8c" providerId="ADAL" clId="{3371F996-BB38-4391-8577-2D1286BF0330}" dt="2026-01-08T16:37:44.045" v="243" actId="6549"/>
      <pc:docMkLst>
        <pc:docMk/>
      </pc:docMkLst>
      <pc:sldChg chg="modSp mod">
        <pc:chgData name="Ms Preece" userId="44eac5f1-d25a-4886-9722-096db4868d8c" providerId="ADAL" clId="{3371F996-BB38-4391-8577-2D1286BF0330}" dt="2026-01-08T16:37:44.045" v="243" actId="6549"/>
        <pc:sldMkLst>
          <pc:docMk/>
          <pc:sldMk cId="3040970418" sldId="257"/>
        </pc:sldMkLst>
        <pc:spChg chg="mod">
          <ac:chgData name="Ms Preece" userId="44eac5f1-d25a-4886-9722-096db4868d8c" providerId="ADAL" clId="{3371F996-BB38-4391-8577-2D1286BF0330}" dt="2026-01-08T16:37:44.045" v="243" actId="6549"/>
          <ac:spMkLst>
            <pc:docMk/>
            <pc:sldMk cId="3040970418" sldId="257"/>
            <ac:spMk id="5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930" y="4533459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19061" y="4524213"/>
            <a:ext cx="3426221" cy="1857902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9061" y="2312795"/>
            <a:ext cx="3644471" cy="2143000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417157"/>
            <a:ext cx="2920080" cy="1719966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682" y="4551608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3654027" y="4267968"/>
            <a:ext cx="3177825" cy="228039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416" y="7938538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550630"/>
            <a:ext cx="1919667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2313833" y="6656421"/>
            <a:ext cx="2367154" cy="2370676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187961" y="4555122"/>
            <a:ext cx="3357322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RE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59400" y="7689299"/>
            <a:ext cx="2125548" cy="2108403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103872" y="7817470"/>
            <a:ext cx="2132340" cy="14619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What am I feeling?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What am I thankful for?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Lifecycles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Online Safety- Sharing online, Chatting online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How to keep myself safe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8708" y="6468454"/>
            <a:ext cx="2086240" cy="1171825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90" y="34833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-40341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15605" y="303322"/>
            <a:ext cx="302679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3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Lent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Term 2024-2025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1175" y="13836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2459" y="2286185"/>
            <a:ext cx="3643612" cy="21544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</a:p>
          <a:p>
            <a:r>
              <a:rPr lang="en-GB" sz="1000" b="1" dirty="0">
                <a:latin typeface="Arial"/>
                <a:cs typeface="Arial"/>
              </a:rPr>
              <a:t>Key Texts to Study: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Arial"/>
                <a:cs typeface="Arial"/>
              </a:rPr>
              <a:t>Whole school text: The Tree and The River – poetry writing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Arial"/>
                <a:cs typeface="Arial"/>
              </a:rPr>
              <a:t>The </a:t>
            </a:r>
            <a:r>
              <a:rPr lang="en-US" sz="1000" dirty="0" err="1">
                <a:latin typeface="Arial"/>
                <a:cs typeface="Arial"/>
              </a:rPr>
              <a:t>Paperbag</a:t>
            </a:r>
            <a:r>
              <a:rPr lang="en-US" sz="1000" dirty="0">
                <a:latin typeface="Arial"/>
                <a:cs typeface="Arial"/>
              </a:rPr>
              <a:t> Princess – fiction narrative writing </a:t>
            </a:r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b="1" u="sng" dirty="0">
                <a:solidFill>
                  <a:srgbClr val="002060"/>
                </a:solidFill>
                <a:latin typeface="Arial"/>
                <a:cs typeface="Arial"/>
              </a:rPr>
              <a:t>Guided Reading</a:t>
            </a:r>
            <a:endParaRPr lang="en-GB" sz="1000" dirty="0">
              <a:latin typeface="Arial"/>
              <a:cs typeface="Arial"/>
            </a:endParaRPr>
          </a:p>
          <a:p>
            <a:r>
              <a:rPr lang="en-GB" sz="1000" dirty="0">
                <a:latin typeface="Arial"/>
                <a:cs typeface="Arial"/>
              </a:rPr>
              <a:t>Each week we will be reading a range of quality texts including: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/>
                <a:cs typeface="Arial"/>
              </a:rPr>
              <a:t>Poems: list, free verse and narrative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/>
                <a:cs typeface="Arial"/>
              </a:rPr>
              <a:t>Fiction: Short stories and adventure/ historical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/>
                <a:cs typeface="Arial"/>
              </a:rPr>
              <a:t>Non-fiction: Non-chronological reports, reference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03948" y="6730548"/>
            <a:ext cx="2255642" cy="22852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History/ Geography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b="1" dirty="0">
                <a:latin typeface="Arial"/>
                <a:cs typeface="Arial"/>
              </a:rPr>
              <a:t>History: </a:t>
            </a:r>
            <a:r>
              <a:rPr lang="en-GB" sz="900" b="1" dirty="0">
                <a:latin typeface="Arial"/>
                <a:cs typeface="Arial"/>
              </a:rPr>
              <a:t> </a:t>
            </a:r>
            <a:r>
              <a:rPr lang="en-GB" sz="1000" b="1" dirty="0">
                <a:latin typeface="Arial"/>
                <a:cs typeface="Arial"/>
              </a:rPr>
              <a:t>Ancient Egypt</a:t>
            </a:r>
            <a:r>
              <a:rPr lang="en-GB" sz="1000" dirty="0">
                <a:latin typeface="Arial"/>
                <a:cs typeface="Arial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000" b="1" dirty="0">
                <a:latin typeface="Arial Nova"/>
                <a:ea typeface="Times New Roman" panose="02020603050405020304" pitchFamily="18" charset="0"/>
                <a:cs typeface="Arial"/>
              </a:rPr>
              <a:t>Key Focus Knowledge</a:t>
            </a:r>
            <a:r>
              <a:rPr lang="en-GB" sz="1000" dirty="0">
                <a:latin typeface="Arial Nova"/>
                <a:ea typeface="Times New Roman" panose="02020603050405020304" pitchFamily="18" charset="0"/>
                <a:cs typeface="Arial"/>
              </a:rPr>
              <a:t> – How developing irrigation systems allowed the Egyptians to grow plentiful crops to support a large population creating opportunities for </a:t>
            </a:r>
            <a:r>
              <a:rPr lang="en-GB" sz="1000" dirty="0">
                <a:latin typeface="Arial Nova"/>
                <a:ea typeface="Times New Roman" panose="02020603050405020304" pitchFamily="18" charset="0"/>
              </a:rPr>
              <a:t>developing a sophisticated culture.  </a:t>
            </a:r>
            <a:endParaRPr lang="en-US" sz="1000" b="1">
              <a:latin typeface="Arial Nova"/>
              <a:cs typeface="Arial" panose="020B0604020202020204" pitchFamily="34" charset="0"/>
            </a:endParaRPr>
          </a:p>
          <a:p>
            <a:r>
              <a:rPr lang="en-GB" sz="1000" b="1" dirty="0">
                <a:latin typeface="Arial Nova"/>
                <a:cs typeface="Arial"/>
              </a:rPr>
              <a:t>Geography: Who lives in Antarctica? 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Arial Nova"/>
                <a:cs typeface="Arial"/>
              </a:rPr>
              <a:t>What is climate? 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Arial Nova"/>
                <a:cs typeface="Arial"/>
              </a:rPr>
              <a:t>Where is Antarctica? 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Arial Nova"/>
                <a:cs typeface="Arial"/>
              </a:rPr>
              <a:t>Who was Shakleton?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Arial Nova"/>
                <a:cs typeface="Arial"/>
              </a:rPr>
              <a:t>Planning an expedition</a:t>
            </a:r>
            <a:r>
              <a:rPr lang="en-GB" sz="1050" dirty="0">
                <a:latin typeface="Arial Nova"/>
                <a:cs typeface="Arial"/>
              </a:rPr>
              <a:t> 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76626" y="4264170"/>
            <a:ext cx="2894447" cy="991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05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0947" y="6445140"/>
            <a:ext cx="2170647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9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</a:t>
            </a:r>
            <a:endParaRPr lang="en-GB" sz="9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Key artist: Picasso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Key skills: Drawing a range of symbols for a range of purposes.</a:t>
            </a:r>
          </a:p>
          <a:p>
            <a:r>
              <a:rPr lang="en-US" sz="9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DT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rgbClr val="002060"/>
                </a:solidFill>
                <a:latin typeface="Arial"/>
                <a:cs typeface="Arial"/>
              </a:rPr>
              <a:t>Focus: textiles, tooth fairy cushion making </a:t>
            </a:r>
          </a:p>
          <a:p>
            <a:r>
              <a:rPr lang="en-US" sz="900" dirty="0">
                <a:solidFill>
                  <a:srgbClr val="002060"/>
                </a:solidFill>
                <a:latin typeface="Arial"/>
                <a:cs typeface="Arial"/>
              </a:rPr>
              <a:t>Skills: cross stich and </a:t>
            </a:r>
            <a:r>
              <a:rPr lang="en-US" sz="900" dirty="0">
                <a:solidFill>
                  <a:srgbClr val="002060"/>
                </a:solidFill>
                <a:latin typeface="Arial"/>
                <a:ea typeface="Lato"/>
                <a:cs typeface="Arial"/>
              </a:rPr>
              <a:t>appliqué 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33853" y="6600195"/>
            <a:ext cx="2042883" cy="14311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</a:p>
          <a:p>
            <a:r>
              <a:rPr lang="en-GB" sz="1050" b="1" u="sng" dirty="0">
                <a:latin typeface="Arial" panose="020B0604020202020204" pitchFamily="34" charset="0"/>
                <a:cs typeface="Arial" panose="020B0604020202020204" pitchFamily="34" charset="0"/>
              </a:rPr>
              <a:t>Get Active</a:t>
            </a: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Athletics, Handball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b="1" u="sng" dirty="0">
                <a:latin typeface="Arial" panose="020B0604020202020204" pitchFamily="34" charset="0"/>
                <a:cs typeface="Arial" panose="020B0604020202020204" pitchFamily="34" charset="0"/>
              </a:rPr>
              <a:t>GetSet4PE</a:t>
            </a:r>
          </a:p>
          <a:p>
            <a:r>
              <a:rPr lang="en-US" sz="1050" dirty="0">
                <a:latin typeface="Arial"/>
                <a:cs typeface="Arial"/>
              </a:rPr>
              <a:t>Fundamentals – agility, balance, speed, coordination, control and rhythm </a:t>
            </a:r>
            <a:endParaRPr lang="en-US" dirty="0"/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19667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833853" y="8287615"/>
            <a:ext cx="19448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42917" y="2410609"/>
            <a:ext cx="2585796" cy="15234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  <a:p>
            <a:r>
              <a:rPr lang="en-GB" sz="900" b="1" dirty="0">
                <a:latin typeface="Arial"/>
                <a:cs typeface="Arial"/>
              </a:rPr>
              <a:t>Multiplication and Division: </a:t>
            </a:r>
            <a:r>
              <a:rPr lang="en-GB" sz="900" dirty="0">
                <a:latin typeface="Arial"/>
                <a:cs typeface="Arial"/>
              </a:rPr>
              <a:t>Multiply and divide 2-digit numbers by </a:t>
            </a:r>
            <a:r>
              <a:rPr lang="en-GB" sz="900">
                <a:latin typeface="Arial"/>
                <a:cs typeface="Arial"/>
              </a:rPr>
              <a:t>1-digit</a:t>
            </a:r>
            <a:r>
              <a:rPr lang="en-GB" sz="900" dirty="0">
                <a:latin typeface="Arial"/>
                <a:cs typeface="Arial"/>
              </a:rPr>
              <a:t> numbers</a:t>
            </a:r>
          </a:p>
          <a:p>
            <a:r>
              <a:rPr lang="en-GB" sz="900" b="1" dirty="0">
                <a:latin typeface="Arial"/>
                <a:cs typeface="Arial"/>
              </a:rPr>
              <a:t>Length, Mass and volume: </a:t>
            </a:r>
            <a:r>
              <a:rPr lang="en-GB" sz="900" dirty="0">
                <a:latin typeface="Arial"/>
                <a:cs typeface="Arial"/>
              </a:rPr>
              <a:t>Measuring, comparing and calculating using standard units</a:t>
            </a:r>
          </a:p>
          <a:p>
            <a:r>
              <a:rPr lang="en-GB" sz="900" b="1" dirty="0">
                <a:latin typeface="Arial"/>
                <a:cs typeface="Arial"/>
              </a:rPr>
              <a:t>Fractions: </a:t>
            </a:r>
            <a:r>
              <a:rPr lang="en-GB" sz="900" dirty="0">
                <a:latin typeface="Arial"/>
                <a:cs typeface="Arial"/>
              </a:rPr>
              <a:t>Recognising, comparing, adding and subtracting fractions</a:t>
            </a:r>
            <a:endParaRPr lang="en-GB" sz="900" b="1" dirty="0">
              <a:latin typeface="Arial"/>
              <a:cs typeface="Arial"/>
            </a:endParaRPr>
          </a:p>
          <a:p>
            <a:r>
              <a:rPr lang="en-GB" sz="900" b="1" dirty="0">
                <a:latin typeface="Arial"/>
                <a:cs typeface="Arial"/>
              </a:rPr>
              <a:t>Time: </a:t>
            </a:r>
            <a:r>
              <a:rPr lang="en-GB" sz="900" dirty="0">
                <a:latin typeface="Arial"/>
                <a:cs typeface="Arial"/>
              </a:rPr>
              <a:t>Writing and telling the time from an analogue clock, including using roman numerals. Reading time to the nearest minute</a:t>
            </a:r>
            <a:endParaRPr lang="en-GB" sz="900">
              <a:latin typeface="Arial"/>
              <a:cs typeface="Arial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10" y="194622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432559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326637" y="9166931"/>
            <a:ext cx="2361446" cy="61481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ea typeface="Calibri"/>
                <a:cs typeface="Calibri"/>
              </a:rPr>
              <a:t>p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2403864" y="9127420"/>
            <a:ext cx="22413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pPr marL="171450" indent="-171450">
              <a:buFont typeface="Arial"/>
              <a:buChar char="•"/>
            </a:pPr>
            <a:r>
              <a:rPr lang="en-GB" sz="800" dirty="0">
                <a:latin typeface="Arial"/>
                <a:cs typeface="Arial"/>
              </a:rPr>
              <a:t>Developing singing techniques, Pentatonic melodies and composition </a:t>
            </a:r>
          </a:p>
          <a:p>
            <a:pPr marL="171450" indent="-171450">
              <a:buFont typeface="Arial"/>
              <a:buChar char="•"/>
            </a:pPr>
            <a:r>
              <a:rPr lang="en-GB" sz="800" dirty="0">
                <a:latin typeface="Arial"/>
                <a:cs typeface="Arial"/>
              </a:rPr>
              <a:t>Drumming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872" y="7817470"/>
            <a:ext cx="21323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833853" y="8287615"/>
            <a:ext cx="194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833853" y="8287615"/>
            <a:ext cx="194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endParaRPr lang="en-US" sz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Remixing code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Simulated emails to communicate respectfully and recognize some common types 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of scams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4EB5B51-D42E-C12C-8673-DB7E6F661F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723429"/>
              </p:ext>
            </p:extLst>
          </p:nvPr>
        </p:nvGraphicFramePr>
        <p:xfrm>
          <a:off x="3837925" y="4513344"/>
          <a:ext cx="2913537" cy="2133600"/>
        </p:xfrm>
        <a:graphic>
          <a:graphicData uri="http://schemas.openxmlformats.org/drawingml/2006/table">
            <a:tbl>
              <a:tblPr firstRow="1" firstCol="1" bandRow="1"/>
              <a:tblGrid>
                <a:gridCol w="2913537">
                  <a:extLst>
                    <a:ext uri="{9D8B030D-6E8A-4147-A177-3AD203B41FA5}">
                      <a16:colId xmlns:a16="http://schemas.microsoft.com/office/drawing/2014/main" val="613620726"/>
                    </a:ext>
                  </a:extLst>
                </a:gridCol>
              </a:tblGrid>
              <a:tr h="1641664">
                <a:tc>
                  <a:txBody>
                    <a:bodyPr/>
                    <a:lstStyle/>
                    <a:p>
                      <a:pPr marL="0" lvl="0" indent="0" rtl="0">
                        <a:buFont typeface="Symbol" panose="05050102010706020507" pitchFamily="18" charset="2"/>
                        <a:buNone/>
                      </a:pPr>
                      <a:r>
                        <a:rPr lang="en-US" sz="1000" b="1" u="sng" dirty="0">
                          <a:effectLst/>
                          <a:latin typeface="Arial"/>
                          <a:ea typeface="Calibri"/>
                          <a:cs typeface="Arial"/>
                        </a:rPr>
                        <a:t>Materials: Rocks and Soils</a:t>
                      </a:r>
                      <a:endParaRPr lang="en-GB" sz="1000" dirty="0">
                        <a:effectLst/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171450" lvl="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Arial"/>
                          <a:ea typeface="Calibri"/>
                          <a:cs typeface="Arial"/>
                        </a:rPr>
                        <a:t>Comparing and grouping together different kinds of rocks on the basis of their appearance and simple physical properties.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Describing in simple terms how fossils are formed when things that have lived are trapped within rock.</a:t>
                      </a:r>
                      <a:endParaRPr lang="en-GB" sz="10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Recognise that soils are made from rocks and organic matter.</a:t>
                      </a:r>
                    </a:p>
                    <a:p>
                      <a:r>
                        <a:rPr lang="en-US" sz="1000" b="1" u="sng" dirty="0">
                          <a:latin typeface="Arial"/>
                          <a:cs typeface="Arial"/>
                        </a:rPr>
                        <a:t>Energy: Light and Shadows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Sources of light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shadows form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can you see when there is no light?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620697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ADD367C-256B-D588-F07A-AB16E23E8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886494"/>
              </p:ext>
            </p:extLst>
          </p:nvPr>
        </p:nvGraphicFramePr>
        <p:xfrm>
          <a:off x="320409" y="4828919"/>
          <a:ext cx="2913537" cy="2182090"/>
        </p:xfrm>
        <a:graphic>
          <a:graphicData uri="http://schemas.openxmlformats.org/drawingml/2006/table">
            <a:tbl>
              <a:tblPr firstRow="1" firstCol="1" bandRow="1"/>
              <a:tblGrid>
                <a:gridCol w="2913537">
                  <a:extLst>
                    <a:ext uri="{9D8B030D-6E8A-4147-A177-3AD203B41FA5}">
                      <a16:colId xmlns:a16="http://schemas.microsoft.com/office/drawing/2014/main" val="613620726"/>
                    </a:ext>
                  </a:extLst>
                </a:gridCol>
              </a:tblGrid>
              <a:tr h="2182090">
                <a:tc>
                  <a:txBody>
                    <a:bodyPr/>
                    <a:lstStyle/>
                    <a:p>
                      <a:pPr marL="0" lvl="0" indent="0" rtl="0">
                        <a:buFont typeface="Symbol" panose="05050102010706020507" pitchFamily="18" charset="2"/>
                        <a:buNone/>
                      </a:pPr>
                      <a:r>
                        <a:rPr lang="en-US" sz="1000" b="1" u="sng" dirty="0">
                          <a:effectLst/>
                          <a:latin typeface="Arial"/>
                          <a:ea typeface="Calibri"/>
                          <a:cs typeface="Arial"/>
                        </a:rPr>
                        <a:t>Community: Journeys </a:t>
                      </a:r>
                    </a:p>
                    <a:p>
                      <a:pPr marL="171450" lvl="0" indent="-171450">
                        <a:buFont typeface="Arial" panose="05050102010706020507" pitchFamily="18" charset="2"/>
                        <a:buChar char="•"/>
                      </a:pPr>
                      <a:r>
                        <a:rPr lang="en-US" sz="1000" b="0" u="none">
                          <a:effectLst/>
                          <a:latin typeface="Arial"/>
                          <a:ea typeface="Calibri"/>
                          <a:cs typeface="Arial"/>
                        </a:rPr>
                        <a:t>How can we journey with Jesus? </a:t>
                      </a:r>
                      <a:endParaRPr lang="en-US" sz="1000" b="1" u="none" dirty="0">
                        <a:effectLst/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171450" lvl="0" indent="-171450">
                        <a:buFont typeface="Arial" panose="05050102010706020507" pitchFamily="18" charset="2"/>
                        <a:buChar char="•"/>
                      </a:pPr>
                      <a:r>
                        <a:rPr lang="en-US" sz="1000" b="0" u="none" dirty="0">
                          <a:effectLst/>
                          <a:latin typeface="Arial"/>
                          <a:ea typeface="Calibri"/>
                          <a:cs typeface="Arial"/>
                        </a:rPr>
                        <a:t>Discussing the Liturgical Year </a:t>
                      </a:r>
                    </a:p>
                    <a:p>
                      <a:pPr marL="171450" lvl="0" indent="-171450">
                        <a:buFont typeface="Arial" panose="05050102010706020507" pitchFamily="18" charset="2"/>
                        <a:buChar char="•"/>
                      </a:pPr>
                      <a:r>
                        <a:rPr lang="en-US" sz="1000" b="0" u="none" dirty="0">
                          <a:effectLst/>
                          <a:latin typeface="Arial"/>
                          <a:ea typeface="Calibri"/>
                          <a:cs typeface="Arial"/>
                        </a:rPr>
                        <a:t>Celebrating the Word and the Sacrament of His Coming</a:t>
                      </a:r>
                    </a:p>
                    <a:p>
                      <a:pPr marL="171450" lvl="0" indent="-171450">
                        <a:buFont typeface="Arial" panose="05050102010706020507" pitchFamily="18" charset="2"/>
                        <a:buChar char="•"/>
                      </a:pPr>
                      <a:r>
                        <a:rPr lang="en-US" sz="1000" b="0" u="none" dirty="0">
                          <a:effectLst/>
                          <a:latin typeface="Arial"/>
                          <a:ea typeface="Calibri"/>
                          <a:cs typeface="Arial"/>
                        </a:rPr>
                        <a:t>Studying Psalm readings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6206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ac3fe7c79932c2f19361fd3f8a212a55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508c958c0835ae788e6afbd1e52a9b82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51D7AE-DB3D-4277-B0BC-8706CF665A9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6EF760-E4ED-456E-A940-26AF18F63A02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3.xml><?xml version="1.0" encoding="utf-8"?>
<ds:datastoreItem xmlns:ds="http://schemas.openxmlformats.org/officeDocument/2006/customXml" ds:itemID="{003E4933-C7C2-4479-BF69-F25D94294F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737</TotalTime>
  <Words>424</Words>
  <Application>Microsoft Office PowerPoint</Application>
  <PresentationFormat>A4 Paper (210x297 mm)</PresentationFormat>
  <Paragraphs>77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Nova</vt:lpstr>
      <vt:lpstr>Bahnschrift SemiBold Condensed</vt:lpstr>
      <vt:lpstr>Calibri</vt:lpstr>
      <vt:lpstr>Calibri Light</vt:lpstr>
      <vt:lpstr>Comic Sans MS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Ms Preece</cp:lastModifiedBy>
  <cp:revision>155</cp:revision>
  <dcterms:created xsi:type="dcterms:W3CDTF">2021-02-11T12:28:53Z</dcterms:created>
  <dcterms:modified xsi:type="dcterms:W3CDTF">2026-01-08T16:37:54Z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