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-756" y="-3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Ferguson" userId="5037b008-c935-4367-ba33-bae6de5a9489" providerId="ADAL" clId="{52ACE248-F8C3-4F79-8E96-C07C8014DF59}"/>
    <pc:docChg chg="modSld">
      <pc:chgData name="Lucy Ferguson" userId="5037b008-c935-4367-ba33-bae6de5a9489" providerId="ADAL" clId="{52ACE248-F8C3-4F79-8E96-C07C8014DF59}" dt="2026-09-02T15:06:18.584" v="1" actId="20577"/>
      <pc:docMkLst>
        <pc:docMk/>
      </pc:docMkLst>
      <pc:sldChg chg="modSp mod">
        <pc:chgData name="Lucy Ferguson" userId="5037b008-c935-4367-ba33-bae6de5a9489" providerId="ADAL" clId="{52ACE248-F8C3-4F79-8E96-C07C8014DF59}" dt="2026-09-02T15:06:18.584" v="1" actId="20577"/>
        <pc:sldMkLst>
          <pc:docMk/>
          <pc:sldMk cId="3040970418" sldId="257"/>
        </pc:sldMkLst>
        <pc:spChg chg="mod">
          <ac:chgData name="Lucy Ferguson" userId="5037b008-c935-4367-ba33-bae6de5a9489" providerId="ADAL" clId="{52ACE248-F8C3-4F79-8E96-C07C8014DF59}" dt="2026-09-02T15:06:18.584" v="1" actId="20577"/>
          <ac:spMkLst>
            <pc:docMk/>
            <pc:sldMk cId="3040970418" sldId="257"/>
            <ac:spMk id="5" creationId="{00000000-0000-0000-0000-000000000000}"/>
          </ac:spMkLst>
        </pc:spChg>
      </pc:sldChg>
    </pc:docChg>
  </pc:docChgLst>
  <pc:docChgLst>
    <pc:chgData name="Ms Preece" userId="44eac5f1-d25a-4886-9722-096db4868d8c" providerId="ADAL" clId="{5681B940-47A5-4858-B229-5C715419F9FD}"/>
    <pc:docChg chg="undo custSel modSld">
      <pc:chgData name="Ms Preece" userId="44eac5f1-d25a-4886-9722-096db4868d8c" providerId="ADAL" clId="{5681B940-47A5-4858-B229-5C715419F9FD}" dt="2026-09-03T07:26:08.522" v="99" actId="20577"/>
      <pc:docMkLst>
        <pc:docMk/>
      </pc:docMkLst>
      <pc:sldChg chg="modSp mod">
        <pc:chgData name="Ms Preece" userId="44eac5f1-d25a-4886-9722-096db4868d8c" providerId="ADAL" clId="{5681B940-47A5-4858-B229-5C715419F9FD}" dt="2026-09-03T07:26:08.522" v="99" actId="20577"/>
        <pc:sldMkLst>
          <pc:docMk/>
          <pc:sldMk cId="3040970418" sldId="257"/>
        </pc:sldMkLst>
        <pc:spChg chg="mod">
          <ac:chgData name="Ms Preece" userId="44eac5f1-d25a-4886-9722-096db4868d8c" providerId="ADAL" clId="{5681B940-47A5-4858-B229-5C715419F9FD}" dt="2026-09-03T07:26:08.522" v="99" actId="20577"/>
          <ac:spMkLst>
            <pc:docMk/>
            <pc:sldMk cId="3040970418" sldId="257"/>
            <ac:spMk id="3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74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42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09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4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1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31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19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612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0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66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5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72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cross png transpar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930" y="4533459"/>
            <a:ext cx="661606" cy="918173"/>
          </a:xfrm>
          <a:prstGeom prst="rect">
            <a:avLst/>
          </a:prstGeom>
          <a:noFill/>
          <a:effectLst>
            <a:outerShdw blurRad="177800" dist="50800" dir="5400000" algn="ctr" rotWithShape="0">
              <a:schemeClr val="tx2">
                <a:lumMod val="20000"/>
                <a:lumOff val="80000"/>
                <a:alpha val="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ounded Rectangle 38"/>
          <p:cNvSpPr/>
          <p:nvPr/>
        </p:nvSpPr>
        <p:spPr>
          <a:xfrm>
            <a:off x="119061" y="4524213"/>
            <a:ext cx="3426221" cy="2316982"/>
          </a:xfrm>
          <a:prstGeom prst="roundRect">
            <a:avLst/>
          </a:prstGeom>
          <a:solidFill>
            <a:schemeClr val="bg1">
              <a:alpha val="59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727" y="9124840"/>
            <a:ext cx="742429" cy="62424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55" y="8250245"/>
            <a:ext cx="854467" cy="82028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85" y="6971399"/>
            <a:ext cx="1387871" cy="72199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36" y="3378772"/>
            <a:ext cx="1241546" cy="993813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119061" y="2312795"/>
            <a:ext cx="3644471" cy="2143000"/>
          </a:xfrm>
          <a:prstGeom prst="roundRect">
            <a:avLst/>
          </a:prstGeom>
          <a:solidFill>
            <a:schemeClr val="bg1">
              <a:alpha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055" y="3430713"/>
            <a:ext cx="977886" cy="977886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871927" y="2417156"/>
            <a:ext cx="2920080" cy="1955429"/>
          </a:xfrm>
          <a:prstGeom prst="roundRect">
            <a:avLst/>
          </a:prstGeom>
          <a:solidFill>
            <a:schemeClr val="bg1">
              <a:alpha val="80000"/>
            </a:schemeClr>
          </a:solidFill>
          <a:ln w="19050">
            <a:solidFill>
              <a:schemeClr val="accent1"/>
            </a:solidFill>
          </a:ln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682" y="4551608"/>
            <a:ext cx="876848" cy="876848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3572448" y="4439636"/>
            <a:ext cx="3177825" cy="2280391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2" name="Picture 8" descr="Image result for football transparen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397" y="7169039"/>
            <a:ext cx="907819" cy="90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416" y="7938538"/>
            <a:ext cx="1829416" cy="1075496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4800437" y="6824797"/>
            <a:ext cx="1919667" cy="1409050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ounded Rectangle 42"/>
          <p:cNvSpPr/>
          <p:nvPr/>
        </p:nvSpPr>
        <p:spPr>
          <a:xfrm>
            <a:off x="2326637" y="6929545"/>
            <a:ext cx="2367154" cy="2140988"/>
          </a:xfrm>
          <a:prstGeom prst="roundRect">
            <a:avLst/>
          </a:prstGeom>
          <a:solidFill>
            <a:schemeClr val="bg1">
              <a:alpha val="69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312459" y="4538189"/>
            <a:ext cx="3392301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/>
                <a:cs typeface="Arial"/>
              </a:rPr>
              <a:t>RE</a:t>
            </a:r>
          </a:p>
          <a:p>
            <a:r>
              <a:rPr lang="en-GB" sz="1200" b="1" u="sng" dirty="0">
                <a:solidFill>
                  <a:srgbClr val="002060"/>
                </a:solidFill>
                <a:latin typeface="Arial"/>
                <a:cs typeface="Arial"/>
              </a:rPr>
              <a:t>Creation and covenant</a:t>
            </a:r>
          </a:p>
          <a:p>
            <a:r>
              <a:rPr lang="en-GB" sz="1200" u="sng" dirty="0">
                <a:latin typeface="Arial"/>
                <a:cs typeface="Arial"/>
              </a:rPr>
              <a:t>T</a:t>
            </a:r>
            <a:r>
              <a:rPr lang="en-GB" sz="1200" dirty="0">
                <a:latin typeface="Arial"/>
                <a:cs typeface="Arial"/>
              </a:rPr>
              <a:t>he symbolism in the Creation story</a:t>
            </a:r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latin typeface="Arial"/>
                <a:cs typeface="Arial"/>
              </a:rPr>
              <a:t>The relationship between God and humans</a:t>
            </a:r>
          </a:p>
          <a:p>
            <a:r>
              <a:rPr lang="en-GB" sz="1200" dirty="0">
                <a:latin typeface="Arial"/>
                <a:cs typeface="Arial"/>
              </a:rPr>
              <a:t>That in the account of Genesis, one day is 'made holy'</a:t>
            </a:r>
          </a:p>
          <a:p>
            <a:r>
              <a:rPr lang="en-GB" sz="1200" dirty="0">
                <a:latin typeface="Arial"/>
                <a:cs typeface="Arial"/>
              </a:rPr>
              <a:t>That the Church teaches that Creation is the work of the Holy Trinity</a:t>
            </a:r>
          </a:p>
          <a:p>
            <a:r>
              <a:rPr lang="en-GB" sz="1200" b="1" u="sng" dirty="0">
                <a:latin typeface="Arial"/>
                <a:cs typeface="Arial"/>
              </a:rPr>
              <a:t>Prophecy and promise</a:t>
            </a:r>
          </a:p>
          <a:p>
            <a:r>
              <a:rPr lang="en-GB" sz="1200" dirty="0">
                <a:latin typeface="Arial"/>
                <a:cs typeface="Arial"/>
              </a:rPr>
              <a:t>Why do Christians go to Mass?</a:t>
            </a:r>
          </a:p>
          <a:p>
            <a:r>
              <a:rPr lang="en-GB" sz="1200" dirty="0">
                <a:latin typeface="Arial"/>
                <a:cs typeface="Arial"/>
              </a:rPr>
              <a:t>How Catholics celebrate Mass</a:t>
            </a:r>
          </a:p>
          <a:p>
            <a:r>
              <a:rPr lang="en-GB" sz="1200" dirty="0">
                <a:latin typeface="Arial"/>
                <a:cs typeface="Arial"/>
              </a:rPr>
              <a:t>The prophecy of the Messiah</a:t>
            </a:r>
            <a:endParaRPr lang="en-GB" sz="1200" u="sng" dirty="0">
              <a:latin typeface="Arial"/>
              <a:cs typeface="Arial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2103" y="7724300"/>
            <a:ext cx="2125548" cy="2108403"/>
          </a:xfrm>
          <a:prstGeom prst="roundRect">
            <a:avLst/>
          </a:prstGeom>
          <a:solidFill>
            <a:schemeClr val="bg1">
              <a:alpha val="73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103872" y="7817470"/>
            <a:ext cx="213234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</a:t>
            </a: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Families and Friendships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What makes a family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Features of family life</a:t>
            </a: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Safe relationships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Personal boundaries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Safely responding to others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The impact of hurtful behaviour</a:t>
            </a: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Respecting ourselves and others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Recognising respectful behaviour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The importance of self-respect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Courtesy and being polite</a:t>
            </a: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1757" y="6964679"/>
            <a:ext cx="2086240" cy="652186"/>
          </a:xfrm>
          <a:prstGeom prst="roundRect">
            <a:avLst/>
          </a:prstGeom>
          <a:solidFill>
            <a:schemeClr val="bg1">
              <a:alpha val="7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781175" y="1350324"/>
            <a:ext cx="3295650" cy="91513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390" y="75174"/>
            <a:ext cx="1246239" cy="124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26891" y="343663"/>
            <a:ext cx="30042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Curriculum Overview Year 3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400" b="1" dirty="0">
                <a:solidFill>
                  <a:srgbClr val="002060"/>
                </a:solidFill>
                <a:latin typeface="Bahnschrift SemiBold Condensed"/>
                <a:ea typeface="Times New Roman" panose="02020603050405020304" pitchFamily="18" charset="0"/>
                <a:cs typeface="Arial"/>
              </a:rPr>
              <a:t>Advent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/>
                <a:ea typeface="Times New Roman" panose="02020603050405020304" pitchFamily="18" charset="0"/>
                <a:cs typeface="Arial"/>
              </a:rPr>
              <a:t> </a:t>
            </a:r>
            <a:r>
              <a:rPr kumimoji="0" lang="en-GB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/>
                <a:ea typeface="Times New Roman" panose="02020603050405020304" pitchFamily="18" charset="0"/>
                <a:cs typeface="Arial"/>
              </a:rPr>
              <a:t>Term </a:t>
            </a:r>
            <a:r>
              <a:rPr lang="en-GB" altLang="en-US" sz="2400" b="1">
                <a:solidFill>
                  <a:srgbClr val="002060"/>
                </a:solidFill>
                <a:latin typeface="Bahnschrift SemiBold Condensed"/>
                <a:ea typeface="Times New Roman" panose="02020603050405020304" pitchFamily="18" charset="0"/>
                <a:cs typeface="Arial"/>
              </a:rPr>
              <a:t>2026</a:t>
            </a:r>
            <a:endParaRPr lang="en-GB" alt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1175" y="1434463"/>
            <a:ext cx="329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Please find below information about what your child will be learning this term.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If you would like more information speak to your child’s teacher.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961" y="2310789"/>
            <a:ext cx="3837010" cy="24314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</a:t>
            </a:r>
          </a:p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Key Texts to Study:</a:t>
            </a:r>
          </a:p>
          <a:p>
            <a:r>
              <a:rPr lang="en-GB" sz="1000" dirty="0">
                <a:latin typeface="Arial"/>
                <a:cs typeface="Arial"/>
              </a:rPr>
              <a:t>Mini Rabbit Not Lost – Herts for Learning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Walk with a Wolf - Herts for Learning</a:t>
            </a:r>
          </a:p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Types of writing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Narrative: recounting an adventure story </a:t>
            </a:r>
          </a:p>
          <a:p>
            <a:r>
              <a:rPr lang="en-US" sz="1000" dirty="0">
                <a:latin typeface="Arial"/>
                <a:cs typeface="Arial"/>
              </a:rPr>
              <a:t>Non-fiction: writing a non-chronological report &amp; instructions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Poetry: writing a nonsense poem </a:t>
            </a:r>
          </a:p>
          <a:p>
            <a:r>
              <a:rPr lang="en-GB" sz="1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Guided Reading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Arial"/>
                <a:cs typeface="Arial"/>
              </a:rPr>
              <a:t>Each week we will be reading a range of texts including: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Poems: list, free verse and narrative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Fiction: Short stories and adventure/ historical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Arial"/>
                <a:cs typeface="Arial"/>
              </a:rPr>
              <a:t>Non fiction: Non-chronological reports, reference</a:t>
            </a:r>
            <a:endParaRPr lang="en-GB" sz="900" dirty="0">
              <a:latin typeface="Arial"/>
              <a:cs typeface="Arial"/>
            </a:endParaRPr>
          </a:p>
          <a:p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56813" y="6982136"/>
            <a:ext cx="2255642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History/ Geography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00" b="1" dirty="0">
                <a:latin typeface="Arial"/>
                <a:cs typeface="Arial"/>
              </a:rPr>
              <a:t>Topic: The Stone Age to The Iron Age</a:t>
            </a:r>
            <a:r>
              <a:rPr lang="en-GB" sz="1000" dirty="0">
                <a:latin typeface="Arial"/>
                <a:cs typeface="Arial"/>
              </a:rPr>
              <a:t> </a:t>
            </a:r>
          </a:p>
          <a:p>
            <a:endParaRPr lang="en-GB" sz="1000" dirty="0">
              <a:latin typeface="Arial"/>
              <a:cs typeface="Arial"/>
            </a:endParaRPr>
          </a:p>
          <a:p>
            <a:r>
              <a:rPr lang="en-GB" sz="1000" b="1" dirty="0">
                <a:latin typeface="Arial"/>
                <a:cs typeface="Arial"/>
              </a:rPr>
              <a:t>Key Knowledge</a:t>
            </a:r>
            <a:r>
              <a:rPr lang="en-GB" sz="1000" dirty="0">
                <a:latin typeface="Arial"/>
                <a:cs typeface="Arial"/>
              </a:rPr>
              <a:t> – Looking at how the development of new tools and weapons led to changes in the way that people lived; from nomads to farmers</a:t>
            </a:r>
          </a:p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Key Historical Enquiry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– How our knowledge of early man is based on archaeology </a:t>
            </a:r>
          </a:p>
          <a:p>
            <a:endParaRPr lang="en-GB" sz="1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66056" y="4509563"/>
            <a:ext cx="2894447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</a:p>
          <a:p>
            <a:endParaRPr lang="en-GB" sz="1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Movement and Nutrition</a:t>
            </a:r>
          </a:p>
          <a:p>
            <a:r>
              <a:rPr lang="en-GB" sz="1100" dirty="0">
                <a:latin typeface="Arial"/>
                <a:cs typeface="Arial"/>
              </a:rPr>
              <a:t>Human Skeleton, muscles and joints, how the body uses energy, understanding a balanced diet. </a:t>
            </a:r>
          </a:p>
          <a:p>
            <a:endParaRPr lang="en-GB" sz="11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Forces and Magnets</a:t>
            </a:r>
          </a:p>
          <a:p>
            <a:r>
              <a:rPr lang="en-GB" sz="1100" dirty="0">
                <a:latin typeface="Arial"/>
                <a:cs typeface="Arial"/>
              </a:rPr>
              <a:t>Investigating motion, friction, contact and non-contact forces, different magnets and their uses.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718" y="6952066"/>
            <a:ext cx="2170647" cy="15234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Art/ Design</a:t>
            </a:r>
          </a:p>
          <a:p>
            <a:r>
              <a:rPr lang="en-US" sz="800" b="1" dirty="0">
                <a:latin typeface="Arial"/>
                <a:cs typeface="Arial"/>
              </a:rPr>
              <a:t>Key artist: Durer</a:t>
            </a:r>
            <a:r>
              <a:rPr lang="en-US" sz="800" dirty="0">
                <a:latin typeface="Arial"/>
                <a:cs typeface="Arial"/>
              </a:rPr>
              <a:t> Key skills: Using charcoal, chalk and pencil to  create texture</a:t>
            </a:r>
          </a:p>
          <a:p>
            <a:r>
              <a:rPr lang="en-US" sz="800" b="1" dirty="0">
                <a:latin typeface="Arial"/>
                <a:cs typeface="Arial"/>
              </a:rPr>
              <a:t>DT </a:t>
            </a:r>
            <a:r>
              <a:rPr lang="en-US" sz="800" dirty="0">
                <a:latin typeface="Arial"/>
                <a:cs typeface="Arial"/>
              </a:rPr>
              <a:t>- Creating Structures linked to castles</a:t>
            </a:r>
          </a:p>
          <a:p>
            <a:endParaRPr lang="en-GB" sz="9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28227" y="6825804"/>
            <a:ext cx="2042883" cy="12464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/>
                <a:cs typeface="Arial"/>
              </a:rPr>
              <a:t>PE</a:t>
            </a:r>
          </a:p>
          <a:p>
            <a:r>
              <a:rPr lang="en-GB" sz="1050" b="1" u="sng" dirty="0">
                <a:latin typeface="Arial" panose="020B0604020202020204" pitchFamily="34" charset="0"/>
                <a:cs typeface="Arial" panose="020B0604020202020204" pitchFamily="34" charset="0"/>
              </a:rPr>
              <a:t>Fundamentals –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developing running dodging, hopping and skipping</a:t>
            </a:r>
          </a:p>
          <a:p>
            <a:r>
              <a:rPr lang="en-GB" sz="1050" b="1" u="sng" dirty="0">
                <a:latin typeface="Arial"/>
                <a:cs typeface="Arial"/>
              </a:rPr>
              <a:t>Fitness – </a:t>
            </a:r>
            <a:r>
              <a:rPr lang="en-GB" sz="1050" dirty="0">
                <a:latin typeface="Arial"/>
                <a:cs typeface="Arial"/>
              </a:rPr>
              <a:t>developing balance, running, communication and co-operation</a:t>
            </a:r>
            <a:endParaRPr lang="en-GB" sz="1050" b="1" u="sng" dirty="0">
              <a:latin typeface="Arial"/>
              <a:cs typeface="Arial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800437" y="8292156"/>
            <a:ext cx="1919667" cy="1489584"/>
          </a:xfrm>
          <a:prstGeom prst="roundRect">
            <a:avLst/>
          </a:prstGeom>
          <a:solidFill>
            <a:schemeClr val="bg1">
              <a:alpha val="72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4833853" y="8287615"/>
            <a:ext cx="194485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Computing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Networks and Storytelling Coding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Code prediction and debugging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Explore how server, switch and wireless access point connect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How packets of data convey information</a:t>
            </a:r>
          </a:p>
          <a:p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eSafety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posting online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40215" y="2476945"/>
            <a:ext cx="2578100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Maths (White Rose Maths scheme)</a:t>
            </a:r>
          </a:p>
          <a:p>
            <a:r>
              <a:rPr lang="en-GB" sz="1000" b="1" dirty="0">
                <a:latin typeface="Arial"/>
                <a:cs typeface="Arial"/>
              </a:rPr>
              <a:t>Number and place value: </a:t>
            </a:r>
            <a:r>
              <a:rPr lang="en-GB" sz="1000" dirty="0">
                <a:latin typeface="Arial"/>
                <a:cs typeface="Arial"/>
              </a:rPr>
              <a:t>recognising, partitioning and writing numbers to 1000</a:t>
            </a:r>
          </a:p>
          <a:p>
            <a:r>
              <a:rPr lang="en-GB" sz="1000" b="1" dirty="0">
                <a:latin typeface="Arial"/>
                <a:cs typeface="Arial"/>
              </a:rPr>
              <a:t>Calculation: </a:t>
            </a:r>
            <a:r>
              <a:rPr lang="en-GB" sz="1000" dirty="0">
                <a:latin typeface="Arial"/>
                <a:cs typeface="Arial"/>
              </a:rPr>
              <a:t>adding and subtracting up to 3-digit numbers, </a:t>
            </a:r>
            <a:r>
              <a:rPr lang="en-GB" sz="1000" dirty="0">
                <a:latin typeface="Arial"/>
                <a:ea typeface="+mn-lt"/>
                <a:cs typeface="Arial"/>
              </a:rPr>
              <a:t>r</a:t>
            </a:r>
            <a:r>
              <a:rPr lang="en-GB" sz="1000" dirty="0">
                <a:latin typeface="Arial"/>
                <a:ea typeface="+mn-lt"/>
                <a:cs typeface="+mn-lt"/>
              </a:rPr>
              <a:t>ecall and use times tables and related division facts for 2, 3, 4, 5, 8, and 10</a:t>
            </a:r>
            <a:r>
              <a:rPr lang="en-GB" sz="1000" b="1" dirty="0">
                <a:latin typeface="Arial"/>
                <a:ea typeface="+mn-lt"/>
                <a:cs typeface="+mn-lt"/>
              </a:rPr>
              <a:t> </a:t>
            </a:r>
            <a:r>
              <a:rPr lang="en-GB" sz="1000" dirty="0">
                <a:latin typeface="Arial"/>
                <a:ea typeface="+mn-lt"/>
                <a:cs typeface="+mn-lt"/>
              </a:rPr>
              <a:t>fluently and multiply and divide 2-digit numbers by 1-digit numbers. </a:t>
            </a:r>
            <a:endParaRPr lang="en-GB" sz="1000" dirty="0">
              <a:latin typeface="Arial"/>
              <a:ea typeface="Calibri"/>
              <a:cs typeface="Calibri"/>
            </a:endParaRPr>
          </a:p>
          <a:p>
            <a:r>
              <a:rPr lang="en-GB" sz="1000" b="1" dirty="0">
                <a:latin typeface="Arial"/>
                <a:cs typeface="Arial"/>
              </a:rPr>
              <a:t>Mental arithmetic: 2, 3, 4, 5, 8 and 10</a:t>
            </a:r>
            <a:r>
              <a:rPr lang="en-GB" sz="1000" dirty="0">
                <a:latin typeface="Arial"/>
                <a:cs typeface="Arial"/>
              </a:rPr>
              <a:t> Times Tables</a:t>
            </a:r>
            <a:endParaRPr lang="en-GB" sz="1200" b="1" u="sng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6" y="195253"/>
            <a:ext cx="2019440" cy="206065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29" y="1392218"/>
            <a:ext cx="1342002" cy="890979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2326637" y="9166931"/>
            <a:ext cx="2361446" cy="614810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2380774" y="9127420"/>
            <a:ext cx="2218215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</a:t>
            </a:r>
          </a:p>
          <a:p>
            <a:r>
              <a:rPr lang="en-US" sz="900" dirty="0"/>
              <a:t>Learning the features of ballads and performing them. </a:t>
            </a:r>
            <a:endParaRPr lang="en-US" sz="900" dirty="0">
              <a:ea typeface="Calibri"/>
              <a:cs typeface="Calibri"/>
            </a:endParaRPr>
          </a:p>
          <a:p>
            <a:r>
              <a:rPr lang="en-US" sz="900" dirty="0">
                <a:latin typeface="Calibri" panose="020F0502020204030204"/>
                <a:ea typeface="Calibri" panose="020F0502020204030204"/>
                <a:cs typeface="Calibri" panose="020F0502020204030204"/>
              </a:rPr>
              <a:t>Weekly drumming lessons on Wednesdays.</a:t>
            </a:r>
          </a:p>
        </p:txBody>
      </p:sp>
    </p:spTree>
    <p:extLst>
      <p:ext uri="{BB962C8B-B14F-4D97-AF65-F5344CB8AC3E}">
        <p14:creationId xmlns:p14="http://schemas.microsoft.com/office/powerpoint/2010/main" val="3040970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7c5e1b-f9ba-44c3-a503-67c3f4189faa" xsi:nil="true"/>
    <lcf76f155ced4ddcb4097134ff3c332f xmlns="709ed1fa-3339-4f95-bcf4-406cd817ec1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2050D00CFE584BB9C575F16D585184" ma:contentTypeVersion="13" ma:contentTypeDescription="Create a new document." ma:contentTypeScope="" ma:versionID="8174b6cd6a34bdc84499a55f82dfa293">
  <xsd:schema xmlns:xsd="http://www.w3.org/2001/XMLSchema" xmlns:xs="http://www.w3.org/2001/XMLSchema" xmlns:p="http://schemas.microsoft.com/office/2006/metadata/properties" xmlns:ns2="709ed1fa-3339-4f95-bcf4-406cd817ec1e" xmlns:ns3="297c5e1b-f9ba-44c3-a503-67c3f4189faa" targetNamespace="http://schemas.microsoft.com/office/2006/metadata/properties" ma:root="true" ma:fieldsID="893b50b74d9067f5812646c8f54bccca" ns2:_="" ns3:_="">
    <xsd:import namespace="709ed1fa-3339-4f95-bcf4-406cd817ec1e"/>
    <xsd:import namespace="297c5e1b-f9ba-44c3-a503-67c3f4189f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ed1fa-3339-4f95-bcf4-406cd817ec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d190b30-a8c1-42ee-ae51-a144fdb6f1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c5e1b-f9ba-44c3-a503-67c3f4189f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ce534f1-fca1-4c35-a8a1-9ff1ec11c1fc}" ma:internalName="TaxCatchAll" ma:showField="CatchAllData" ma:web="297c5e1b-f9ba-44c3-a503-67c3f4189f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909CE1-B726-4977-87F0-3F1467B2EC23}">
  <ds:schemaRefs>
    <ds:schemaRef ds:uri="http://schemas.microsoft.com/office/2006/metadata/properties"/>
    <ds:schemaRef ds:uri="http://schemas.microsoft.com/office/infopath/2007/PartnerControls"/>
    <ds:schemaRef ds:uri="297c5e1b-f9ba-44c3-a503-67c3f4189faa"/>
    <ds:schemaRef ds:uri="709ed1fa-3339-4f95-bcf4-406cd817ec1e"/>
  </ds:schemaRefs>
</ds:datastoreItem>
</file>

<file path=customXml/itemProps2.xml><?xml version="1.0" encoding="utf-8"?>
<ds:datastoreItem xmlns:ds="http://schemas.openxmlformats.org/officeDocument/2006/customXml" ds:itemID="{2D829791-F5D2-4D90-9DBE-E3BFD26878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9ed1fa-3339-4f95-bcf4-406cd817ec1e"/>
    <ds:schemaRef ds:uri="297c5e1b-f9ba-44c3-a503-67c3f4189f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AB0E26-2BF2-492C-AE0D-41BF70BD3C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</TotalTime>
  <Words>480</Words>
  <Application>Microsoft Office PowerPoint</Application>
  <PresentationFormat>A4 Paper (210x297 mm)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SemiBold Condensed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Mercerr</dc:creator>
  <cp:lastModifiedBy>Ms Preece</cp:lastModifiedBy>
  <cp:revision>171</cp:revision>
  <dcterms:created xsi:type="dcterms:W3CDTF">2021-02-11T12:28:53Z</dcterms:created>
  <dcterms:modified xsi:type="dcterms:W3CDTF">2026-09-03T07:26:08Z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0x010100832050D00CFE584BB9C575F16D585184</vt:lpwstr>
  </property>
  <property fmtid="{D5CDD505-2E9C-101B-9397-08002B2CF9AE}" pid="3" name="MediaServiceImageTags">
    <vt:lpwstr/>
  </property>
</Properties>
</file>