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257" r:id="rId5"/>
  </p:sldIdLst>
  <p:sldSz cx="6858000" cy="9906000" type="A4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241" dt="2026-09-02T15:26:13.308"/>
    <p1510:client id="{EB2FEF5B-892B-B289-D814-590BFF0A01BA}" v="264" dt="2026-09-03T13:44:49.6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417" autoAdjust="0"/>
  </p:normalViewPr>
  <p:slideViewPr>
    <p:cSldViewPr snapToGrid="0">
      <p:cViewPr>
        <p:scale>
          <a:sx n="200" d="100"/>
          <a:sy n="200" d="100"/>
        </p:scale>
        <p:origin x="-1656" y="-9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yssa Maskell" userId="S::a.maskell@stethelberts.slough.sch.uk::387860b6-e084-4379-8167-c9c29c5a5283" providerId="AD" clId="Web-{00000000-0000-0000-0000-000000000000}"/>
    <pc:docChg chg="modSld">
      <pc:chgData name="Alyssa Maskell" userId="S::a.maskell@stethelberts.slough.sch.uk::387860b6-e084-4379-8167-c9c29c5a5283" providerId="AD" clId="Web-{00000000-0000-0000-0000-000000000000}" dt="2026-09-02T15:26:12.762" v="123" actId="20577"/>
      <pc:docMkLst>
        <pc:docMk/>
      </pc:docMkLst>
      <pc:sldChg chg="modSp">
        <pc:chgData name="Alyssa Maskell" userId="S::a.maskell@stethelberts.slough.sch.uk::387860b6-e084-4379-8167-c9c29c5a5283" providerId="AD" clId="Web-{00000000-0000-0000-0000-000000000000}" dt="2026-09-02T15:26:12.762" v="123" actId="20577"/>
        <pc:sldMkLst>
          <pc:docMk/>
          <pc:sldMk cId="3040970418" sldId="257"/>
        </pc:sldMkLst>
        <pc:spChg chg="mod">
          <ac:chgData name="Alyssa Maskell" userId="S::a.maskell@stethelberts.slough.sch.uk::387860b6-e084-4379-8167-c9c29c5a5283" providerId="AD" clId="Web-{00000000-0000-0000-0000-000000000000}" dt="2026-09-02T15:09:30.757" v="1" actId="20577"/>
          <ac:spMkLst>
            <pc:docMk/>
            <pc:sldMk cId="3040970418" sldId="257"/>
            <ac:spMk id="5" creationId="{00000000-0000-0000-0000-000000000000}"/>
          </ac:spMkLst>
        </pc:spChg>
        <pc:spChg chg="mod">
          <ac:chgData name="Alyssa Maskell" userId="S::a.maskell@stethelberts.slough.sch.uk::387860b6-e084-4379-8167-c9c29c5a5283" providerId="AD" clId="Web-{00000000-0000-0000-0000-000000000000}" dt="2026-09-02T15:26:12.762" v="123" actId="20577"/>
          <ac:spMkLst>
            <pc:docMk/>
            <pc:sldMk cId="3040970418" sldId="257"/>
            <ac:spMk id="10" creationId="{00000000-0000-0000-0000-000000000000}"/>
          </ac:spMkLst>
        </pc:spChg>
      </pc:sldChg>
    </pc:docChg>
  </pc:docChgLst>
  <pc:docChgLst>
    <pc:chgData name="Ms Preece" userId="44eac5f1-d25a-4886-9722-096db4868d8c" providerId="ADAL" clId="{5681B940-47A5-4858-B229-5C715419F9FD}"/>
    <pc:docChg chg="modSld">
      <pc:chgData name="Ms Preece" userId="44eac5f1-d25a-4886-9722-096db4868d8c" providerId="ADAL" clId="{5681B940-47A5-4858-B229-5C715419F9FD}" dt="2026-09-03T07:22:06.610" v="22" actId="20577"/>
      <pc:docMkLst>
        <pc:docMk/>
      </pc:docMkLst>
      <pc:sldChg chg="modSp mod">
        <pc:chgData name="Ms Preece" userId="44eac5f1-d25a-4886-9722-096db4868d8c" providerId="ADAL" clId="{5681B940-47A5-4858-B229-5C715419F9FD}" dt="2026-09-03T07:22:06.610" v="22" actId="20577"/>
        <pc:sldMkLst>
          <pc:docMk/>
          <pc:sldMk cId="3040970418" sldId="257"/>
        </pc:sldMkLst>
        <pc:spChg chg="mod">
          <ac:chgData name="Ms Preece" userId="44eac5f1-d25a-4886-9722-096db4868d8c" providerId="ADAL" clId="{5681B940-47A5-4858-B229-5C715419F9FD}" dt="2026-09-03T07:22:06.610" v="22" actId="20577"/>
          <ac:spMkLst>
            <pc:docMk/>
            <pc:sldMk cId="3040970418" sldId="257"/>
            <ac:spMk id="30" creationId="{00000000-0000-0000-0000-000000000000}"/>
          </ac:spMkLst>
        </pc:spChg>
      </pc:sldChg>
    </pc:docChg>
  </pc:docChgLst>
  <pc:docChgLst>
    <pc:chgData name="Clare Martin" userId="S::c.martin@stethelberts.slough.sch.uk::bdb5c7d1-4d24-4590-8b66-14d3f3a446d9" providerId="AD" clId="Web-{EB2FEF5B-892B-B289-D814-590BFF0A01BA}"/>
    <pc:docChg chg="modSld">
      <pc:chgData name="Clare Martin" userId="S::c.martin@stethelberts.slough.sch.uk::bdb5c7d1-4d24-4590-8b66-14d3f3a446d9" providerId="AD" clId="Web-{EB2FEF5B-892B-B289-D814-590BFF0A01BA}" dt="2026-09-03T13:44:49.607" v="131" actId="20577"/>
      <pc:docMkLst>
        <pc:docMk/>
      </pc:docMkLst>
      <pc:sldChg chg="modSp">
        <pc:chgData name="Clare Martin" userId="S::c.martin@stethelberts.slough.sch.uk::bdb5c7d1-4d24-4590-8b66-14d3f3a446d9" providerId="AD" clId="Web-{EB2FEF5B-892B-B289-D814-590BFF0A01BA}" dt="2026-09-03T13:44:49.607" v="131" actId="20577"/>
        <pc:sldMkLst>
          <pc:docMk/>
          <pc:sldMk cId="3040970418" sldId="257"/>
        </pc:sldMkLst>
        <pc:spChg chg="mod">
          <ac:chgData name="Clare Martin" userId="S::c.martin@stethelberts.slough.sch.uk::bdb5c7d1-4d24-4590-8b66-14d3f3a446d9" providerId="AD" clId="Web-{EB2FEF5B-892B-B289-D814-590BFF0A01BA}" dt="2026-09-03T13:44:49.607" v="131" actId="20577"/>
          <ac:spMkLst>
            <pc:docMk/>
            <pc:sldMk cId="3040970418" sldId="257"/>
            <ac:spMk id="1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16E083-7EC4-45C1-984C-8FAED7653016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D300B-A697-4E42-A64F-C6A850FB01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850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D300B-A697-4E42-A64F-C6A850FB01B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645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746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66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57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424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098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145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219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31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195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612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903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728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 result for cross png transparen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389" y="4550154"/>
            <a:ext cx="661606" cy="918173"/>
          </a:xfrm>
          <a:prstGeom prst="rect">
            <a:avLst/>
          </a:prstGeom>
          <a:noFill/>
          <a:effectLst>
            <a:outerShdw blurRad="177800" dist="50800" dir="5400000" algn="ctr" rotWithShape="0">
              <a:schemeClr val="tx2">
                <a:lumMod val="20000"/>
                <a:lumOff val="80000"/>
                <a:alpha val="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ounded Rectangle 38"/>
          <p:cNvSpPr/>
          <p:nvPr/>
        </p:nvSpPr>
        <p:spPr>
          <a:xfrm>
            <a:off x="119061" y="4451336"/>
            <a:ext cx="3978406" cy="2389859"/>
          </a:xfrm>
          <a:prstGeom prst="roundRect">
            <a:avLst/>
          </a:prstGeom>
          <a:solidFill>
            <a:schemeClr val="bg1">
              <a:alpha val="59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727" y="9124840"/>
            <a:ext cx="742429" cy="624247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455" y="8250245"/>
            <a:ext cx="854467" cy="82028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85" y="6971399"/>
            <a:ext cx="1387871" cy="721992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736" y="3378772"/>
            <a:ext cx="1241546" cy="993813"/>
          </a:xfrm>
          <a:prstGeom prst="rect">
            <a:avLst/>
          </a:prstGeom>
        </p:spPr>
      </p:pic>
      <p:sp>
        <p:nvSpPr>
          <p:cNvPr id="37" name="Rounded Rectangle 36"/>
          <p:cNvSpPr/>
          <p:nvPr/>
        </p:nvSpPr>
        <p:spPr>
          <a:xfrm>
            <a:off x="119061" y="2408974"/>
            <a:ext cx="3644471" cy="1963612"/>
          </a:xfrm>
          <a:prstGeom prst="roundRect">
            <a:avLst/>
          </a:prstGeom>
          <a:solidFill>
            <a:schemeClr val="bg1">
              <a:alpha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055" y="3430713"/>
            <a:ext cx="977886" cy="977886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3871927" y="2417156"/>
            <a:ext cx="2920080" cy="1955429"/>
          </a:xfrm>
          <a:prstGeom prst="roundRect">
            <a:avLst/>
          </a:prstGeom>
          <a:solidFill>
            <a:schemeClr val="bg1">
              <a:alpha val="80000"/>
            </a:schemeClr>
          </a:solidFill>
          <a:ln w="19050">
            <a:solidFill>
              <a:schemeClr val="accent1"/>
            </a:solidFill>
          </a:ln>
          <a:effectLst>
            <a:outerShdw blurRad="50800" dist="50800" dir="5400000" algn="ctr" rotWithShape="0">
              <a:schemeClr val="bg1">
                <a:alpha val="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727" y="4859159"/>
            <a:ext cx="876848" cy="876848"/>
          </a:xfrm>
          <a:prstGeom prst="rect">
            <a:avLst/>
          </a:prstGeom>
        </p:spPr>
      </p:pic>
      <p:sp>
        <p:nvSpPr>
          <p:cNvPr id="38" name="Rounded Rectangle 37"/>
          <p:cNvSpPr/>
          <p:nvPr/>
        </p:nvSpPr>
        <p:spPr>
          <a:xfrm>
            <a:off x="4216933" y="4486096"/>
            <a:ext cx="2575074" cy="2280391"/>
          </a:xfrm>
          <a:prstGeom prst="roundRect">
            <a:avLst/>
          </a:prstGeom>
          <a:solidFill>
            <a:schemeClr val="bg1">
              <a:alpha val="84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1032" name="Picture 8" descr="Image result for football transparen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397" y="7169039"/>
            <a:ext cx="907819" cy="90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800" y="8114600"/>
            <a:ext cx="1829416" cy="1075496"/>
          </a:xfrm>
          <a:prstGeom prst="rect">
            <a:avLst/>
          </a:prstGeom>
        </p:spPr>
      </p:pic>
      <p:sp>
        <p:nvSpPr>
          <p:cNvPr id="32" name="Rounded Rectangle 31"/>
          <p:cNvSpPr/>
          <p:nvPr/>
        </p:nvSpPr>
        <p:spPr>
          <a:xfrm>
            <a:off x="4800437" y="6824797"/>
            <a:ext cx="1919667" cy="1409050"/>
          </a:xfrm>
          <a:prstGeom prst="roundRect">
            <a:avLst/>
          </a:prstGeom>
          <a:solidFill>
            <a:schemeClr val="bg1">
              <a:alpha val="84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43" name="Rounded Rectangle 42"/>
          <p:cNvSpPr/>
          <p:nvPr/>
        </p:nvSpPr>
        <p:spPr>
          <a:xfrm>
            <a:off x="2326638" y="6927377"/>
            <a:ext cx="2367154" cy="1912297"/>
          </a:xfrm>
          <a:prstGeom prst="roundRect">
            <a:avLst/>
          </a:prstGeom>
          <a:solidFill>
            <a:schemeClr val="bg1">
              <a:alpha val="69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7" name="TextBox 26"/>
          <p:cNvSpPr txBox="1"/>
          <p:nvPr/>
        </p:nvSpPr>
        <p:spPr>
          <a:xfrm>
            <a:off x="230105" y="4608044"/>
            <a:ext cx="3909507" cy="267509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u="sng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</a:t>
            </a:r>
          </a:p>
          <a:p>
            <a:r>
              <a:rPr lang="en-GB" sz="1400" b="1" u="sng" noProof="0" dirty="0">
                <a:solidFill>
                  <a:srgbClr val="002060"/>
                </a:solidFill>
                <a:latin typeface="Arial"/>
                <a:ea typeface="Calibri"/>
                <a:cs typeface="Arial"/>
              </a:rPr>
              <a:t>Creation and covenant</a:t>
            </a:r>
          </a:p>
          <a:p>
            <a:r>
              <a:rPr lang="en-GB" sz="1100" noProof="0" dirty="0">
                <a:latin typeface="Arial"/>
                <a:ea typeface="Calibri"/>
                <a:cs typeface="Arial"/>
              </a:rPr>
              <a:t>The story of Noah</a:t>
            </a:r>
          </a:p>
          <a:p>
            <a:r>
              <a:rPr lang="en-GB" sz="1100" noProof="0" dirty="0">
                <a:latin typeface="Arial"/>
                <a:ea typeface="Calibri"/>
                <a:cs typeface="Arial"/>
              </a:rPr>
              <a:t>God's covenant with Noah</a:t>
            </a:r>
            <a:endParaRPr lang="en-GB" sz="1100" noProof="0" dirty="0">
              <a:latin typeface="Arial"/>
              <a:ea typeface="Calibri" panose="020F0502020204030204" pitchFamily="34" charset="0"/>
              <a:cs typeface="Arial"/>
            </a:endParaRPr>
          </a:p>
          <a:p>
            <a:r>
              <a:rPr lang="en-GB" sz="1100" noProof="0" dirty="0">
                <a:latin typeface="Arial"/>
                <a:ea typeface="Calibri"/>
                <a:cs typeface="Arial"/>
              </a:rPr>
              <a:t>Baptism is a sacrament and that being baptised means you become a member of the Christian family.</a:t>
            </a:r>
            <a:endParaRPr lang="en-GB" sz="1100" noProof="0" dirty="0">
              <a:latin typeface="Arial"/>
              <a:ea typeface="Calibri" panose="020F0502020204030204" pitchFamily="34" charset="0"/>
              <a:cs typeface="Arial"/>
            </a:endParaRPr>
          </a:p>
          <a:p>
            <a:r>
              <a:rPr lang="en-GB" sz="1100" noProof="0" dirty="0">
                <a:latin typeface="Arial"/>
                <a:ea typeface="Calibri"/>
                <a:cs typeface="Arial"/>
              </a:rPr>
              <a:t>The Bible is split into two parts; the Old Testament and The New Testament.</a:t>
            </a:r>
            <a:endParaRPr lang="en-GB" sz="1100" noProof="0" dirty="0">
              <a:latin typeface="Arial"/>
              <a:ea typeface="Calibri" panose="020F0502020204030204" pitchFamily="34" charset="0"/>
              <a:cs typeface="Arial"/>
            </a:endParaRPr>
          </a:p>
          <a:p>
            <a:r>
              <a:rPr lang="en-GB" sz="1100" b="1" u="sng" noProof="0" dirty="0">
                <a:latin typeface="Arial"/>
                <a:ea typeface="Calibri"/>
                <a:cs typeface="Arial"/>
              </a:rPr>
              <a:t>Prophecy and promise</a:t>
            </a:r>
            <a:endParaRPr lang="en-GB" sz="1100" b="1" u="sng" noProof="0" dirty="0">
              <a:latin typeface="Arial"/>
              <a:ea typeface="Calibri" panose="020F0502020204030204" pitchFamily="34" charset="0"/>
              <a:cs typeface="Arial"/>
            </a:endParaRPr>
          </a:p>
          <a:p>
            <a:r>
              <a:rPr lang="en-GB" sz="1100" noProof="0" dirty="0">
                <a:latin typeface="Arial"/>
                <a:ea typeface="Calibri"/>
                <a:cs typeface="Arial"/>
              </a:rPr>
              <a:t>The </a:t>
            </a:r>
            <a:r>
              <a:rPr lang="en-GB" sz="1100" noProof="0" dirty="0" err="1">
                <a:latin typeface="Arial"/>
                <a:ea typeface="Calibri"/>
                <a:cs typeface="Arial"/>
              </a:rPr>
              <a:t>Annunication</a:t>
            </a:r>
            <a:r>
              <a:rPr lang="en-GB" sz="1100" noProof="0" dirty="0">
                <a:latin typeface="Arial"/>
                <a:ea typeface="Calibri"/>
                <a:cs typeface="Arial"/>
              </a:rPr>
              <a:t> of John the Baptist</a:t>
            </a:r>
            <a:endParaRPr lang="en-GB" sz="1100" noProof="0" dirty="0">
              <a:latin typeface="Arial"/>
              <a:ea typeface="Calibri" panose="020F0502020204030204" pitchFamily="34" charset="0"/>
              <a:cs typeface="Arial"/>
            </a:endParaRPr>
          </a:p>
          <a:p>
            <a:r>
              <a:rPr lang="en-GB" sz="1100" noProof="0" dirty="0">
                <a:latin typeface="Arial"/>
                <a:ea typeface="Calibri"/>
                <a:cs typeface="Arial"/>
              </a:rPr>
              <a:t>The Annunciation of Jesus</a:t>
            </a:r>
            <a:endParaRPr lang="en-GB" sz="1100" u="sng" noProof="0" dirty="0">
              <a:latin typeface="Arial"/>
              <a:ea typeface="Calibri" panose="020F0502020204030204" pitchFamily="34" charset="0"/>
              <a:cs typeface="Arial"/>
            </a:endParaRPr>
          </a:p>
          <a:p>
            <a:pPr marL="38100">
              <a:spcBef>
                <a:spcPts val="125"/>
              </a:spcBef>
            </a:pPr>
            <a:endParaRPr lang="en-GB" noProof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1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1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62103" y="7724300"/>
            <a:ext cx="2125548" cy="2108403"/>
          </a:xfrm>
          <a:prstGeom prst="roundRect">
            <a:avLst/>
          </a:prstGeom>
          <a:solidFill>
            <a:schemeClr val="bg1">
              <a:alpha val="73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1" name="TextBox 30"/>
          <p:cNvSpPr txBox="1"/>
          <p:nvPr/>
        </p:nvSpPr>
        <p:spPr>
          <a:xfrm>
            <a:off x="80575" y="7705251"/>
            <a:ext cx="2255562" cy="210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PSHE</a:t>
            </a:r>
          </a:p>
          <a:p>
            <a:r>
              <a:rPr lang="en-GB" sz="900" b="1" noProof="0" dirty="0">
                <a:latin typeface="Arial" panose="020B0604020202020204" pitchFamily="34" charset="0"/>
                <a:cs typeface="Arial" panose="020B0604020202020204" pitchFamily="34" charset="0"/>
              </a:rPr>
              <a:t>Physical and Mental wellbeing</a:t>
            </a:r>
            <a:endParaRPr lang="en-GB" sz="9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Relationships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Families and friendships</a:t>
            </a:r>
          </a:p>
          <a:p>
            <a:r>
              <a:rPr lang="en-GB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Making friends, feeling lonely and getting help.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Safe relationships</a:t>
            </a:r>
          </a:p>
          <a:p>
            <a:r>
              <a:rPr lang="en-GB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Resisting pressure and getting help, and recognising hurtful behaviour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Respecting ourselves and others</a:t>
            </a:r>
          </a:p>
          <a:p>
            <a:r>
              <a:rPr lang="en-GB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Recognising things in common and differences, playing and working cooperatively and sharing opinions</a:t>
            </a:r>
            <a:r>
              <a:rPr lang="en-GB" sz="100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1757" y="6964679"/>
            <a:ext cx="2086240" cy="652186"/>
          </a:xfrm>
          <a:prstGeom prst="roundRect">
            <a:avLst/>
          </a:prstGeom>
          <a:solidFill>
            <a:schemeClr val="bg1">
              <a:alpha val="74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7" name="Rectangle 6"/>
          <p:cNvSpPr/>
          <p:nvPr/>
        </p:nvSpPr>
        <p:spPr>
          <a:xfrm>
            <a:off x="1781175" y="1350324"/>
            <a:ext cx="3295650" cy="91513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390" y="75174"/>
            <a:ext cx="1246239" cy="124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noProof="0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14804" y="343663"/>
            <a:ext cx="302839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latin typeface="Bahnschrift SemiBold Condensed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Curriculum Overview Year 2</a:t>
            </a:r>
            <a:endParaRPr kumimoji="0" lang="en-GB" sz="2400" b="0" i="0" u="none" strike="noStrike" cap="none" normalizeH="0" baseline="0" noProof="0" dirty="0">
              <a:ln>
                <a:noFill/>
              </a:ln>
              <a:solidFill>
                <a:srgbClr val="002060"/>
              </a:solidFill>
              <a:effectLst/>
              <a:latin typeface="Bahnschrift SemiBold Condensed" panose="020B0502040204020203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400" b="1" noProof="0" dirty="0">
                <a:solidFill>
                  <a:srgbClr val="002060"/>
                </a:solidFill>
                <a:latin typeface="Bahnschrift SemiBold Condensed"/>
                <a:ea typeface="Times New Roman" panose="02020603050405020304" pitchFamily="18" charset="0"/>
                <a:cs typeface="Arial"/>
              </a:rPr>
              <a:t>Advent</a:t>
            </a:r>
            <a:r>
              <a:rPr kumimoji="0" lang="en-GB" sz="24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latin typeface="Bahnschrift SemiBold Condensed"/>
                <a:ea typeface="Times New Roman" panose="02020603050405020304" pitchFamily="18" charset="0"/>
                <a:cs typeface="Arial"/>
              </a:rPr>
              <a:t> Term </a:t>
            </a:r>
            <a:r>
              <a:rPr lang="en-GB" sz="2400" b="1" dirty="0">
                <a:solidFill>
                  <a:srgbClr val="002060"/>
                </a:solidFill>
                <a:latin typeface="Bahnschrift SemiBold Condensed"/>
                <a:ea typeface="Times New Roman" panose="02020603050405020304" pitchFamily="18" charset="0"/>
                <a:cs typeface="Arial"/>
              </a:rPr>
              <a:t>2026</a:t>
            </a:r>
            <a:endParaRPr kumimoji="0" lang="en-GB" sz="2400" b="1" i="0" u="none" strike="noStrike" cap="none" normalizeH="0" baseline="0" noProof="0" dirty="0">
              <a:ln>
                <a:noFill/>
              </a:ln>
              <a:solidFill>
                <a:srgbClr val="002060"/>
              </a:solidFill>
              <a:effectLst/>
              <a:latin typeface="Bahnschrift SemiBold Condensed" panose="020B0502040204020203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81175" y="1434463"/>
            <a:ext cx="3295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noProof="0" dirty="0">
                <a:latin typeface="Arial" panose="020B0604020202020204" pitchFamily="34" charset="0"/>
                <a:cs typeface="Arial" panose="020B0604020202020204" pitchFamily="34" charset="0"/>
              </a:rPr>
              <a:t>Please find below information about what your child will be learning this term.</a:t>
            </a:r>
          </a:p>
          <a:p>
            <a:pPr algn="ctr"/>
            <a:r>
              <a:rPr lang="en-GB" sz="1200" noProof="0" dirty="0">
                <a:latin typeface="Arial" panose="020B0604020202020204" pitchFamily="34" charset="0"/>
                <a:cs typeface="Arial" panose="020B0604020202020204" pitchFamily="34" charset="0"/>
              </a:rPr>
              <a:t>If you would like more information speak to your child’s teacher.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4878" y="2390543"/>
            <a:ext cx="3702514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u="sng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</a:p>
          <a:p>
            <a:r>
              <a:rPr lang="en-GB" sz="1000" b="1" noProof="0" dirty="0">
                <a:latin typeface="Arial" panose="020B0604020202020204" pitchFamily="34" charset="0"/>
                <a:cs typeface="Arial" panose="020B0604020202020204" pitchFamily="34" charset="0"/>
              </a:rPr>
              <a:t>Read, Write Inc Phonics</a:t>
            </a:r>
          </a:p>
          <a:p>
            <a:r>
              <a:rPr lang="en-GB" sz="1000" dirty="0">
                <a:latin typeface="Arial"/>
                <a:cs typeface="Arial"/>
              </a:rPr>
              <a:t>Some pupils</a:t>
            </a:r>
            <a:r>
              <a:rPr lang="en-GB" sz="1000" noProof="0" dirty="0">
                <a:latin typeface="Arial"/>
                <a:cs typeface="Arial"/>
              </a:rPr>
              <a:t> will continue reading, writing and spelling using the RWI phonics scheme. </a:t>
            </a:r>
          </a:p>
          <a:p>
            <a:r>
              <a:rPr lang="en-GB" sz="1000" noProof="0" dirty="0">
                <a:latin typeface="Arial"/>
                <a:cs typeface="Arial"/>
              </a:rPr>
              <a:t>Once pupils complete the scheme up to the blue band of </a:t>
            </a:r>
            <a:r>
              <a:rPr lang="en-GB" sz="1000" noProof="0">
                <a:latin typeface="Arial"/>
                <a:cs typeface="Arial"/>
              </a:rPr>
              <a:t>reading, they will move onto </a:t>
            </a:r>
            <a:r>
              <a:rPr lang="en-GB" sz="1000">
                <a:latin typeface="Arial"/>
                <a:cs typeface="Arial"/>
              </a:rPr>
              <a:t>English.</a:t>
            </a:r>
            <a:r>
              <a:rPr lang="en-GB" sz="1000" noProof="0" dirty="0">
                <a:latin typeface="Arial"/>
                <a:cs typeface="Arial"/>
              </a:rPr>
              <a:t> </a:t>
            </a:r>
            <a:endParaRPr lang="en-GB" sz="1000" dirty="0">
              <a:latin typeface="Arial"/>
              <a:cs typeface="Arial"/>
            </a:endParaRPr>
          </a:p>
          <a:p>
            <a:r>
              <a:rPr lang="en-GB" sz="1000">
                <a:latin typeface="Arial"/>
                <a:cs typeface="Arial"/>
              </a:rPr>
              <a:t>Children will use the following key texts:</a:t>
            </a:r>
            <a:endParaRPr lang="en-GB">
              <a:ea typeface="Calibri"/>
              <a:cs typeface="Calibri"/>
            </a:endParaRPr>
          </a:p>
          <a:p>
            <a:r>
              <a:rPr lang="en-GB" sz="1000" dirty="0">
                <a:latin typeface="Arial"/>
                <a:cs typeface="Arial"/>
              </a:rPr>
              <a:t>The Frog &amp; the Stranger – narrative 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>
                <a:latin typeface="Arial"/>
                <a:cs typeface="Arial"/>
              </a:rPr>
              <a:t>How to make friends with a ghost – instructions 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>
                <a:latin typeface="Arial"/>
                <a:cs typeface="Arial"/>
              </a:rPr>
              <a:t>Poetry </a:t>
            </a:r>
          </a:p>
          <a:p>
            <a:r>
              <a:rPr lang="en-GB" sz="1000">
                <a:latin typeface="Arial"/>
                <a:cs typeface="Arial"/>
              </a:rPr>
              <a:t>Guided reading texts will include: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>
                <a:latin typeface="Arial"/>
                <a:cs typeface="Arial"/>
              </a:rPr>
              <a:t>All about feelings, Here we are, The Tunnel and Flat Stanley</a:t>
            </a:r>
            <a:endParaRPr lang="en-GB" sz="1000" dirty="0">
              <a:latin typeface="Arial"/>
              <a:cs typeface="Arial"/>
            </a:endParaRP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25717" y="6874093"/>
            <a:ext cx="2326041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200" b="1" u="sng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History/ Geography</a:t>
            </a:r>
          </a:p>
          <a:p>
            <a:r>
              <a:rPr lang="en-GB" sz="1000" b="1" u="sng" noProof="0" dirty="0">
                <a:latin typeface="Arial" panose="020B0604020202020204" pitchFamily="34" charset="0"/>
                <a:cs typeface="Arial" panose="020B0604020202020204" pitchFamily="34" charset="0"/>
              </a:rPr>
              <a:t>History </a:t>
            </a:r>
            <a:r>
              <a:rPr lang="en-GB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– Great fire of London – What were the causes and effects of the fire?</a:t>
            </a:r>
          </a:p>
          <a:p>
            <a:r>
              <a:rPr lang="en-GB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How reliable are first hand evidence and contemporary accounts?</a:t>
            </a:r>
          </a:p>
          <a:p>
            <a:r>
              <a:rPr lang="en-GB" sz="1000" noProof="0" dirty="0">
                <a:latin typeface="Arial"/>
                <a:cs typeface="Arial"/>
              </a:rPr>
              <a:t>Key figure – Samuel Pepys</a:t>
            </a:r>
          </a:p>
          <a:p>
            <a:r>
              <a:rPr lang="en-GB" sz="1000" b="1" u="sng" noProof="0" dirty="0">
                <a:latin typeface="Arial" panose="020B0604020202020204" pitchFamily="34" charset="0"/>
                <a:cs typeface="Arial" panose="020B0604020202020204" pitchFamily="34" charset="0"/>
              </a:rPr>
              <a:t>Geography</a:t>
            </a:r>
            <a:r>
              <a:rPr lang="en-GB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 – Would you prefer to live in a hot or cold country. Introducing continents, North and South poles and climate zones and weather </a:t>
            </a:r>
            <a:endParaRPr lang="en-GB" sz="1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56353" y="4519216"/>
            <a:ext cx="2363751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u="sng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</a:p>
          <a:p>
            <a:r>
              <a:rPr lang="en-GB" sz="1100" b="1" u="sng" noProof="0" dirty="0">
                <a:latin typeface="Arial" panose="020B0604020202020204" pitchFamily="34" charset="0"/>
                <a:cs typeface="Arial" panose="020B0604020202020204" pitchFamily="34" charset="0"/>
              </a:rPr>
              <a:t>Topic - Habitats</a:t>
            </a:r>
          </a:p>
          <a:p>
            <a:r>
              <a:rPr lang="en-GB" sz="1100" noProof="0" dirty="0"/>
              <a:t>To know a variety of plants and animals and describe differences.</a:t>
            </a:r>
          </a:p>
          <a:p>
            <a:r>
              <a:rPr lang="en-GB" sz="1100" noProof="0" dirty="0"/>
              <a:t>To know that a habitat is the environment where an animal or plant lives/grows, because it provides what they need to survive.</a:t>
            </a:r>
          </a:p>
          <a:p>
            <a:r>
              <a:rPr lang="en-GB" sz="1100" noProof="0" dirty="0"/>
              <a:t>To know that a micro-habitat is a very small habitat </a:t>
            </a:r>
          </a:p>
          <a:p>
            <a:r>
              <a:rPr lang="en-GB" sz="1100" noProof="0" dirty="0"/>
              <a:t>To know that living things depend upon each other (e.g. for food,</a:t>
            </a:r>
          </a:p>
          <a:p>
            <a:r>
              <a:rPr lang="en-GB" sz="1100" noProof="0" dirty="0"/>
              <a:t>shelter.)</a:t>
            </a:r>
            <a:endParaRPr lang="en-GB" sz="11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6245" y="6927376"/>
            <a:ext cx="19841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Art/ Design</a:t>
            </a:r>
          </a:p>
          <a:p>
            <a:r>
              <a:rPr lang="en-GB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Great fire of London – contemporary artists</a:t>
            </a:r>
          </a:p>
          <a:p>
            <a:endParaRPr lang="en-GB" noProof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836819" y="6815088"/>
            <a:ext cx="1955187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noProof="0" dirty="0">
                <a:latin typeface="Arial" panose="020B0604020202020204" pitchFamily="34" charset="0"/>
                <a:cs typeface="Arial" panose="020B0604020202020204" pitchFamily="34" charset="0"/>
              </a:rPr>
              <a:t>GetSet4PE</a:t>
            </a:r>
          </a:p>
          <a:p>
            <a:r>
              <a:rPr lang="en-GB" sz="1100" b="1" u="sng" noProof="0" dirty="0">
                <a:latin typeface="Arial" panose="020B0604020202020204" pitchFamily="34" charset="0"/>
                <a:cs typeface="Arial" panose="020B0604020202020204" pitchFamily="34" charset="0"/>
              </a:rPr>
              <a:t>Fundamentals</a:t>
            </a:r>
            <a:r>
              <a:rPr lang="en-GB" sz="1100" noProof="0" dirty="0">
                <a:latin typeface="Arial" panose="020B0604020202020204" pitchFamily="34" charset="0"/>
                <a:cs typeface="Arial" panose="020B0604020202020204" pitchFamily="34" charset="0"/>
              </a:rPr>
              <a:t> – developing agility, speed and balance. Collaboration, respect and turn taking</a:t>
            </a:r>
          </a:p>
          <a:p>
            <a:r>
              <a:rPr lang="en-GB" sz="1100" b="1" u="sng" noProof="0" dirty="0">
                <a:latin typeface="Arial" panose="020B0604020202020204" pitchFamily="34" charset="0"/>
                <a:cs typeface="Arial" panose="020B0604020202020204" pitchFamily="34" charset="0"/>
              </a:rPr>
              <a:t>Fitness</a:t>
            </a:r>
            <a:r>
              <a:rPr lang="en-GB" sz="1100" noProof="0" dirty="0">
                <a:latin typeface="Arial" panose="020B0604020202020204" pitchFamily="34" charset="0"/>
                <a:cs typeface="Arial" panose="020B0604020202020204" pitchFamily="34" charset="0"/>
              </a:rPr>
              <a:t> - stamina, skip, co-ordination, agility, strength, balance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800437" y="8292156"/>
            <a:ext cx="1919667" cy="1489584"/>
          </a:xfrm>
          <a:prstGeom prst="roundRect">
            <a:avLst/>
          </a:prstGeom>
          <a:solidFill>
            <a:schemeClr val="bg1">
              <a:alpha val="72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0" name="TextBox 29"/>
          <p:cNvSpPr txBox="1"/>
          <p:nvPr/>
        </p:nvSpPr>
        <p:spPr>
          <a:xfrm>
            <a:off x="4857917" y="8323711"/>
            <a:ext cx="1944856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Computing</a:t>
            </a:r>
          </a:p>
          <a:p>
            <a:endParaRPr lang="en-GB" sz="700" b="1" u="sng" noProof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noProof="0" dirty="0">
                <a:latin typeface="Arial" panose="020B0604020202020204" pitchFamily="34" charset="0"/>
                <a:cs typeface="Arial" panose="020B0604020202020204" pitchFamily="34" charset="0"/>
              </a:rPr>
              <a:t>Input and output</a:t>
            </a:r>
          </a:p>
          <a:p>
            <a:r>
              <a:rPr lang="en-GB" sz="1200" noProof="0" dirty="0">
                <a:latin typeface="Arial" panose="020B0604020202020204" pitchFamily="34" charset="0"/>
                <a:cs typeface="Arial" panose="020B0604020202020204" pitchFamily="34" charset="0"/>
              </a:rPr>
              <a:t>Instructions as algorithms</a:t>
            </a:r>
          </a:p>
          <a:p>
            <a:endParaRPr lang="en-GB" sz="1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noProof="0" dirty="0" err="1">
                <a:latin typeface="Arial" panose="020B0604020202020204" pitchFamily="34" charset="0"/>
                <a:cs typeface="Arial" panose="020B0604020202020204" pitchFamily="34" charset="0"/>
              </a:rPr>
              <a:t>eSafety</a:t>
            </a:r>
            <a:endParaRPr lang="en-GB" sz="1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noProof="0" dirty="0">
                <a:latin typeface="Arial" panose="020B0604020202020204" pitchFamily="34" charset="0"/>
                <a:cs typeface="Arial" panose="020B0604020202020204" pitchFamily="34" charset="0"/>
              </a:rPr>
              <a:t>What does online mean?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56023" y="2376069"/>
            <a:ext cx="2848176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Maths – White Rose Maths Scheme</a:t>
            </a:r>
          </a:p>
          <a:p>
            <a:r>
              <a:rPr lang="en-GB" sz="1000" b="1" noProof="0" dirty="0">
                <a:latin typeface="Arial" panose="020B0604020202020204" pitchFamily="34" charset="0"/>
                <a:cs typeface="Arial" panose="020B0604020202020204" pitchFamily="34" charset="0"/>
              </a:rPr>
              <a:t>- Place Value </a:t>
            </a:r>
          </a:p>
          <a:p>
            <a:r>
              <a:rPr lang="en-GB" sz="1000" b="1" noProof="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Numbers to 100</a:t>
            </a:r>
          </a:p>
          <a:p>
            <a:r>
              <a:rPr lang="en-GB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- Counting in 2s, 5s, 10s and 3s</a:t>
            </a:r>
          </a:p>
          <a:p>
            <a:r>
              <a:rPr lang="en-GB" sz="1000" b="1" noProof="0" dirty="0">
                <a:latin typeface="Arial" panose="020B0604020202020204" pitchFamily="34" charset="0"/>
                <a:cs typeface="Arial" panose="020B0604020202020204" pitchFamily="34" charset="0"/>
              </a:rPr>
              <a:t>Addition and Subtraction </a:t>
            </a:r>
          </a:p>
          <a:p>
            <a:pPr marL="171450" indent="-171450">
              <a:buFontTx/>
              <a:buChar char="-"/>
            </a:pPr>
            <a:r>
              <a:rPr lang="en-GB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Add and subtract across 10 </a:t>
            </a:r>
          </a:p>
          <a:p>
            <a:pPr marL="171450" indent="-171450">
              <a:buFontTx/>
              <a:buChar char="-"/>
            </a:pPr>
            <a:r>
              <a:rPr lang="en-GB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Add 2-digit numbers </a:t>
            </a:r>
          </a:p>
          <a:p>
            <a:pPr marL="171450" indent="-171450">
              <a:buFontTx/>
              <a:buChar char="-"/>
            </a:pPr>
            <a:r>
              <a:rPr lang="en-GB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Subtract 2-digit numbers </a:t>
            </a:r>
            <a:endParaRPr lang="en-GB" sz="10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b="1" noProof="0" dirty="0">
                <a:latin typeface="Arial" panose="020B0604020202020204" pitchFamily="34" charset="0"/>
                <a:cs typeface="Arial" panose="020B0604020202020204" pitchFamily="34" charset="0"/>
              </a:rPr>
              <a:t>Shape </a:t>
            </a:r>
          </a:p>
          <a:p>
            <a:pPr marL="171450" indent="-171450">
              <a:buFontTx/>
              <a:buChar char="-"/>
            </a:pPr>
            <a:r>
              <a:rPr lang="en-GB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Recognise 2D and 3D shapes </a:t>
            </a:r>
          </a:p>
          <a:p>
            <a:pPr marL="171450" indent="-171450">
              <a:buFontTx/>
              <a:buChar char="-"/>
            </a:pPr>
            <a:r>
              <a:rPr lang="en-GB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Count sides, vertices, faces and edges</a:t>
            </a:r>
          </a:p>
          <a:p>
            <a:pPr marL="171450" indent="-171450">
              <a:buFontTx/>
              <a:buChar char="-"/>
            </a:pPr>
            <a:r>
              <a:rPr lang="en-GB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Lines of symmetry</a:t>
            </a:r>
          </a:p>
          <a:p>
            <a:endParaRPr lang="en-GB" sz="11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96" y="195253"/>
            <a:ext cx="2019440" cy="206065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529" y="1392218"/>
            <a:ext cx="1342002" cy="890979"/>
          </a:xfrm>
          <a:prstGeom prst="rect">
            <a:avLst/>
          </a:prstGeom>
        </p:spPr>
      </p:pic>
      <p:sp>
        <p:nvSpPr>
          <p:cNvPr id="42" name="Rounded Rectangle 41"/>
          <p:cNvSpPr/>
          <p:nvPr/>
        </p:nvSpPr>
        <p:spPr>
          <a:xfrm>
            <a:off x="2236330" y="8925856"/>
            <a:ext cx="2451753" cy="887664"/>
          </a:xfrm>
          <a:prstGeom prst="roundRect">
            <a:avLst/>
          </a:prstGeom>
          <a:solidFill>
            <a:schemeClr val="bg1">
              <a:alpha val="84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49" name="TextBox 48"/>
          <p:cNvSpPr txBox="1"/>
          <p:nvPr/>
        </p:nvSpPr>
        <p:spPr>
          <a:xfrm>
            <a:off x="2325910" y="8884274"/>
            <a:ext cx="2497756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Music</a:t>
            </a:r>
          </a:p>
          <a:p>
            <a:r>
              <a:rPr lang="en-GB" sz="1100" noProof="0" dirty="0"/>
              <a:t>Chanting different call and response sound patterns,  creating their own call and response patterns using percussion instruments</a:t>
            </a:r>
            <a:r>
              <a:rPr lang="en-GB" sz="1200" noProof="0" dirty="0"/>
              <a:t>.</a:t>
            </a:r>
            <a:endParaRPr lang="en-GB" sz="1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970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7c5e1b-f9ba-44c3-a503-67c3f4189faa" xsi:nil="true"/>
    <lcf76f155ced4ddcb4097134ff3c332f xmlns="709ed1fa-3339-4f95-bcf4-406cd817ec1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2050D00CFE584BB9C575F16D585184" ma:contentTypeVersion="13" ma:contentTypeDescription="Create a new document." ma:contentTypeScope="" ma:versionID="8174b6cd6a34bdc84499a55f82dfa293">
  <xsd:schema xmlns:xsd="http://www.w3.org/2001/XMLSchema" xmlns:xs="http://www.w3.org/2001/XMLSchema" xmlns:p="http://schemas.microsoft.com/office/2006/metadata/properties" xmlns:ns2="709ed1fa-3339-4f95-bcf4-406cd817ec1e" xmlns:ns3="297c5e1b-f9ba-44c3-a503-67c3f4189faa" targetNamespace="http://schemas.microsoft.com/office/2006/metadata/properties" ma:root="true" ma:fieldsID="893b50b74d9067f5812646c8f54bccca" ns2:_="" ns3:_="">
    <xsd:import namespace="709ed1fa-3339-4f95-bcf4-406cd817ec1e"/>
    <xsd:import namespace="297c5e1b-f9ba-44c3-a503-67c3f4189f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9ed1fa-3339-4f95-bcf4-406cd817ec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d190b30-a8c1-42ee-ae51-a144fdb6f13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7c5e1b-f9ba-44c3-a503-67c3f4189fa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ce534f1-fca1-4c35-a8a1-9ff1ec11c1fc}" ma:internalName="TaxCatchAll" ma:showField="CatchAllData" ma:web="297c5e1b-f9ba-44c3-a503-67c3f4189f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3B92A8F-9438-4508-BA6A-007FD9807DCE}">
  <ds:schemaRefs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709ed1fa-3339-4f95-bcf4-406cd817ec1e"/>
    <ds:schemaRef ds:uri="http://schemas.microsoft.com/office/2006/metadata/properties"/>
    <ds:schemaRef ds:uri="297c5e1b-f9ba-44c3-a503-67c3f4189faa"/>
    <ds:schemaRef ds:uri="http://schemas.microsoft.com/office/2006/documentManagement/types"/>
    <ds:schemaRef ds:uri="http://purl.org/dc/elements/1.1/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9F083BB-319B-4562-97DF-C6E7C00D05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9ed1fa-3339-4f95-bcf4-406cd817ec1e"/>
    <ds:schemaRef ds:uri="297c5e1b-f9ba-44c3-a503-67c3f4189f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E06EC49-73C6-4BA9-AC6E-BED1952B33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1154</TotalTime>
  <Words>473</Words>
  <Application>Microsoft Office PowerPoint</Application>
  <PresentationFormat>A4 Paper (210x297 mm)</PresentationFormat>
  <Paragraphs>71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Alyssa Mercerr</dc:creator>
  <cp:lastModifiedBy>Ms Preece</cp:lastModifiedBy>
  <cp:revision>140</cp:revision>
  <cp:lastPrinted>2024-09-06T10:54:43Z</cp:lastPrinted>
  <dcterms:created xsi:type="dcterms:W3CDTF">2021-02-11T12:28:53Z</dcterms:created>
  <dcterms:modified xsi:type="dcterms:W3CDTF">2026-09-03T13:44:51Z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0x010100832050D00CFE584BB9C575F16D585184</vt:lpwstr>
  </property>
  <property fmtid="{D5CDD505-2E9C-101B-9397-08002B2CF9AE}" pid="3" name="MediaServiceImageTags">
    <vt:lpwstr/>
  </property>
</Properties>
</file>