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7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CAA224-B5D2-FBCE-78FA-4B9B37A5057C}" v="4" dt="2025-09-15T12:21:12.0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417" autoAdjust="0"/>
  </p:normalViewPr>
  <p:slideViewPr>
    <p:cSldViewPr snapToGrid="0">
      <p:cViewPr>
        <p:scale>
          <a:sx n="280" d="100"/>
          <a:sy n="280" d="100"/>
        </p:scale>
        <p:origin x="-8742" y="-148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s Preece" userId="44eac5f1-d25a-4886-9722-096db4868d8c" providerId="ADAL" clId="{D051B7BA-E554-4E64-AAF0-69E0131714C7}"/>
    <pc:docChg chg="modSld">
      <pc:chgData name="Ms Preece" userId="44eac5f1-d25a-4886-9722-096db4868d8c" providerId="ADAL" clId="{D051B7BA-E554-4E64-AAF0-69E0131714C7}" dt="2025-09-15T08:09:04.109" v="74" actId="20577"/>
      <pc:docMkLst>
        <pc:docMk/>
      </pc:docMkLst>
      <pc:sldChg chg="modSp mod">
        <pc:chgData name="Ms Preece" userId="44eac5f1-d25a-4886-9722-096db4868d8c" providerId="ADAL" clId="{D051B7BA-E554-4E64-AAF0-69E0131714C7}" dt="2025-09-15T08:09:04.109" v="74" actId="20577"/>
        <pc:sldMkLst>
          <pc:docMk/>
          <pc:sldMk cId="3040970418" sldId="257"/>
        </pc:sldMkLst>
        <pc:spChg chg="mod">
          <ac:chgData name="Ms Preece" userId="44eac5f1-d25a-4886-9722-096db4868d8c" providerId="ADAL" clId="{D051B7BA-E554-4E64-AAF0-69E0131714C7}" dt="2025-09-15T08:09:04.109" v="74" actId="20577"/>
          <ac:spMkLst>
            <pc:docMk/>
            <pc:sldMk cId="3040970418" sldId="257"/>
            <ac:spMk id="30" creationId="{00000000-0000-0000-0000-000000000000}"/>
          </ac:spMkLst>
        </pc:spChg>
      </pc:sldChg>
    </pc:docChg>
  </pc:docChgLst>
  <pc:docChgLst>
    <pc:chgData name="Emma Harper" userId="S::e.harper@stethelberts.slough.sch.uk::d13a10d9-c6a7-40f8-af30-884a771290a4" providerId="AD" clId="Web-{0DCAA224-B5D2-FBCE-78FA-4B9B37A5057C}"/>
    <pc:docChg chg="modSld">
      <pc:chgData name="Emma Harper" userId="S::e.harper@stethelberts.slough.sch.uk::d13a10d9-c6a7-40f8-af30-884a771290a4" providerId="AD" clId="Web-{0DCAA224-B5D2-FBCE-78FA-4B9B37A5057C}" dt="2025-09-15T12:21:12.009" v="2" actId="20577"/>
      <pc:docMkLst>
        <pc:docMk/>
      </pc:docMkLst>
      <pc:sldChg chg="modSp">
        <pc:chgData name="Emma Harper" userId="S::e.harper@stethelberts.slough.sch.uk::d13a10d9-c6a7-40f8-af30-884a771290a4" providerId="AD" clId="Web-{0DCAA224-B5D2-FBCE-78FA-4B9B37A5057C}" dt="2025-09-15T12:21:12.009" v="2" actId="20577"/>
        <pc:sldMkLst>
          <pc:docMk/>
          <pc:sldMk cId="3040970418" sldId="257"/>
        </pc:sldMkLst>
        <pc:spChg chg="mod">
          <ac:chgData name="Emma Harper" userId="S::e.harper@stethelberts.slough.sch.uk::d13a10d9-c6a7-40f8-af30-884a771290a4" providerId="AD" clId="Web-{0DCAA224-B5D2-FBCE-78FA-4B9B37A5057C}" dt="2025-09-15T12:21:12.009" v="2" actId="20577"/>
          <ac:spMkLst>
            <pc:docMk/>
            <pc:sldMk cId="3040970418" sldId="257"/>
            <ac:spMk id="21" creationId="{00000000-0000-0000-0000-000000000000}"/>
          </ac:spMkLst>
        </pc:spChg>
      </pc:sldChg>
    </pc:docChg>
  </pc:docChgLst>
  <pc:docChgLst>
    <pc:chgData name="Rosie Evans" userId="S::r.evans@stethelberts.slough.sch.uk::f91fc310-edec-42ff-ad1b-f20735c94979" providerId="AD" clId="Web-{45C71B63-8155-27DE-8660-7F5E307EE5FF}"/>
    <pc:docChg chg="modSld">
      <pc:chgData name="Rosie Evans" userId="S::r.evans@stethelberts.slough.sch.uk::f91fc310-edec-42ff-ad1b-f20735c94979" providerId="AD" clId="Web-{45C71B63-8155-27DE-8660-7F5E307EE5FF}" dt="2025-09-11T14:04:11.222" v="124" actId="20577"/>
      <pc:docMkLst>
        <pc:docMk/>
      </pc:docMkLst>
      <pc:sldChg chg="modSp">
        <pc:chgData name="Rosie Evans" userId="S::r.evans@stethelberts.slough.sch.uk::f91fc310-edec-42ff-ad1b-f20735c94979" providerId="AD" clId="Web-{45C71B63-8155-27DE-8660-7F5E307EE5FF}" dt="2025-09-11T14:04:11.222" v="124" actId="20577"/>
        <pc:sldMkLst>
          <pc:docMk/>
          <pc:sldMk cId="3040970418" sldId="257"/>
        </pc:sldMkLst>
        <pc:spChg chg="mod">
          <ac:chgData name="Rosie Evans" userId="S::r.evans@stethelberts.slough.sch.uk::f91fc310-edec-42ff-ad1b-f20735c94979" providerId="AD" clId="Web-{45C71B63-8155-27DE-8660-7F5E307EE5FF}" dt="2025-09-11T14:04:11.222" v="124" actId="20577"/>
          <ac:spMkLst>
            <pc:docMk/>
            <pc:sldMk cId="3040970418" sldId="257"/>
            <ac:spMk id="27" creationId="{00000000-0000-0000-0000-000000000000}"/>
          </ac:spMkLst>
        </pc:spChg>
      </pc:sldChg>
    </pc:docChg>
  </pc:docChgLst>
  <pc:docChgLst>
    <pc:chgData name="P.McFarlane" userId="192d32b7-8f54-4627-a039-366dff18ce58" providerId="ADAL" clId="{5F142699-546A-4C6C-B5CF-0823C9630B9A}"/>
    <pc:docChg chg="custSel modSld">
      <pc:chgData name="P.McFarlane" userId="192d32b7-8f54-4627-a039-366dff18ce58" providerId="ADAL" clId="{5F142699-546A-4C6C-B5CF-0823C9630B9A}" dt="2025-09-12T08:43:09.106" v="143" actId="33524"/>
      <pc:docMkLst>
        <pc:docMk/>
      </pc:docMkLst>
      <pc:sldChg chg="modSp mod">
        <pc:chgData name="P.McFarlane" userId="192d32b7-8f54-4627-a039-366dff18ce58" providerId="ADAL" clId="{5F142699-546A-4C6C-B5CF-0823C9630B9A}" dt="2025-09-12T08:43:09.106" v="143" actId="33524"/>
        <pc:sldMkLst>
          <pc:docMk/>
          <pc:sldMk cId="3040970418" sldId="257"/>
        </pc:sldMkLst>
        <pc:spChg chg="mod">
          <ac:chgData name="P.McFarlane" userId="192d32b7-8f54-4627-a039-366dff18ce58" providerId="ADAL" clId="{5F142699-546A-4C6C-B5CF-0823C9630B9A}" dt="2025-09-12T08:36:03.157" v="7" actId="790"/>
          <ac:spMkLst>
            <pc:docMk/>
            <pc:sldMk cId="3040970418" sldId="257"/>
            <ac:spMk id="4" creationId="{00000000-0000-0000-0000-000000000000}"/>
          </ac:spMkLst>
        </pc:spChg>
        <pc:spChg chg="mod">
          <ac:chgData name="P.McFarlane" userId="192d32b7-8f54-4627-a039-366dff18ce58" providerId="ADAL" clId="{5F142699-546A-4C6C-B5CF-0823C9630B9A}" dt="2025-09-12T08:36:03.157" v="7" actId="790"/>
          <ac:spMkLst>
            <pc:docMk/>
            <pc:sldMk cId="3040970418" sldId="257"/>
            <ac:spMk id="5" creationId="{00000000-0000-0000-0000-000000000000}"/>
          </ac:spMkLst>
        </pc:spChg>
        <pc:spChg chg="mod">
          <ac:chgData name="P.McFarlane" userId="192d32b7-8f54-4627-a039-366dff18ce58" providerId="ADAL" clId="{5F142699-546A-4C6C-B5CF-0823C9630B9A}" dt="2025-09-12T08:36:03.157" v="7" actId="790"/>
          <ac:spMkLst>
            <pc:docMk/>
            <pc:sldMk cId="3040970418" sldId="257"/>
            <ac:spMk id="6" creationId="{00000000-0000-0000-0000-000000000000}"/>
          </ac:spMkLst>
        </pc:spChg>
        <pc:spChg chg="mod">
          <ac:chgData name="P.McFarlane" userId="192d32b7-8f54-4627-a039-366dff18ce58" providerId="ADAL" clId="{5F142699-546A-4C6C-B5CF-0823C9630B9A}" dt="2025-09-12T08:42:56.280" v="141" actId="20577"/>
          <ac:spMkLst>
            <pc:docMk/>
            <pc:sldMk cId="3040970418" sldId="257"/>
            <ac:spMk id="10" creationId="{00000000-0000-0000-0000-000000000000}"/>
          </ac:spMkLst>
        </pc:spChg>
        <pc:spChg chg="mod">
          <ac:chgData name="P.McFarlane" userId="192d32b7-8f54-4627-a039-366dff18ce58" providerId="ADAL" clId="{5F142699-546A-4C6C-B5CF-0823C9630B9A}" dt="2025-09-12T08:43:09.106" v="143" actId="33524"/>
          <ac:spMkLst>
            <pc:docMk/>
            <pc:sldMk cId="3040970418" sldId="257"/>
            <ac:spMk id="19" creationId="{00000000-0000-0000-0000-000000000000}"/>
          </ac:spMkLst>
        </pc:spChg>
        <pc:spChg chg="mod">
          <ac:chgData name="P.McFarlane" userId="192d32b7-8f54-4627-a039-366dff18ce58" providerId="ADAL" clId="{5F142699-546A-4C6C-B5CF-0823C9630B9A}" dt="2025-09-12T08:42:30.009" v="140" actId="14100"/>
          <ac:spMkLst>
            <pc:docMk/>
            <pc:sldMk cId="3040970418" sldId="257"/>
            <ac:spMk id="21" creationId="{00000000-0000-0000-0000-000000000000}"/>
          </ac:spMkLst>
        </pc:spChg>
        <pc:spChg chg="mod">
          <ac:chgData name="P.McFarlane" userId="192d32b7-8f54-4627-a039-366dff18ce58" providerId="ADAL" clId="{5F142699-546A-4C6C-B5CF-0823C9630B9A}" dt="2025-09-12T08:36:03.157" v="7" actId="790"/>
          <ac:spMkLst>
            <pc:docMk/>
            <pc:sldMk cId="3040970418" sldId="257"/>
            <ac:spMk id="23" creationId="{00000000-0000-0000-0000-000000000000}"/>
          </ac:spMkLst>
        </pc:spChg>
        <pc:spChg chg="mod">
          <ac:chgData name="P.McFarlane" userId="192d32b7-8f54-4627-a039-366dff18ce58" providerId="ADAL" clId="{5F142699-546A-4C6C-B5CF-0823C9630B9A}" dt="2025-09-12T08:36:03.157" v="7" actId="790"/>
          <ac:spMkLst>
            <pc:docMk/>
            <pc:sldMk cId="3040970418" sldId="257"/>
            <ac:spMk id="27" creationId="{00000000-0000-0000-0000-000000000000}"/>
          </ac:spMkLst>
        </pc:spChg>
        <pc:spChg chg="mod">
          <ac:chgData name="P.McFarlane" userId="192d32b7-8f54-4627-a039-366dff18ce58" providerId="ADAL" clId="{5F142699-546A-4C6C-B5CF-0823C9630B9A}" dt="2025-09-12T08:36:03.157" v="7" actId="790"/>
          <ac:spMkLst>
            <pc:docMk/>
            <pc:sldMk cId="3040970418" sldId="257"/>
            <ac:spMk id="37" creationId="{00000000-0000-0000-0000-000000000000}"/>
          </ac:spMkLst>
        </pc:spChg>
        <pc:spChg chg="mod">
          <ac:chgData name="P.McFarlane" userId="192d32b7-8f54-4627-a039-366dff18ce58" providerId="ADAL" clId="{5F142699-546A-4C6C-B5CF-0823C9630B9A}" dt="2025-09-12T08:36:03.157" v="7" actId="790"/>
          <ac:spMkLst>
            <pc:docMk/>
            <pc:sldMk cId="3040970418" sldId="257"/>
            <ac:spMk id="39" creationId="{00000000-0000-0000-0000-000000000000}"/>
          </ac:spMkLst>
        </pc:spChg>
        <pc:spChg chg="mod">
          <ac:chgData name="P.McFarlane" userId="192d32b7-8f54-4627-a039-366dff18ce58" providerId="ADAL" clId="{5F142699-546A-4C6C-B5CF-0823C9630B9A}" dt="2025-09-12T08:36:03.157" v="7" actId="790"/>
          <ac:spMkLst>
            <pc:docMk/>
            <pc:sldMk cId="3040970418" sldId="257"/>
            <ac:spMk id="42" creationId="{00000000-0000-0000-0000-000000000000}"/>
          </ac:spMkLst>
        </pc:spChg>
        <pc:spChg chg="mod">
          <ac:chgData name="P.McFarlane" userId="192d32b7-8f54-4627-a039-366dff18ce58" providerId="ADAL" clId="{5F142699-546A-4C6C-B5CF-0823C9630B9A}" dt="2025-09-12T08:42:07.813" v="139" actId="255"/>
          <ac:spMkLst>
            <pc:docMk/>
            <pc:sldMk cId="3040970418" sldId="257"/>
            <ac:spMk id="49" creationId="{00000000-0000-0000-0000-000000000000}"/>
          </ac:spMkLst>
        </pc:spChg>
      </pc:sldChg>
    </pc:docChg>
  </pc:docChgLst>
  <pc:docChgLst>
    <pc:chgData clId="Web-{45C71B63-8155-27DE-8660-7F5E307EE5FF}"/>
    <pc:docChg chg="modSld">
      <pc:chgData name="" userId="" providerId="" clId="Web-{45C71B63-8155-27DE-8660-7F5E307EE5FF}" dt="2025-09-11T13:40:23.452" v="3" actId="20577"/>
      <pc:docMkLst>
        <pc:docMk/>
      </pc:docMkLst>
      <pc:sldChg chg="modSp">
        <pc:chgData name="" userId="" providerId="" clId="Web-{45C71B63-8155-27DE-8660-7F5E307EE5FF}" dt="2025-09-11T13:40:23.452" v="3" actId="20577"/>
        <pc:sldMkLst>
          <pc:docMk/>
          <pc:sldMk cId="3040970418" sldId="257"/>
        </pc:sldMkLst>
        <pc:spChg chg="mod">
          <ac:chgData name="" userId="" providerId="" clId="Web-{45C71B63-8155-27DE-8660-7F5E307EE5FF}" dt="2025-09-11T13:40:16.483" v="0" actId="20577"/>
          <ac:spMkLst>
            <pc:docMk/>
            <pc:sldMk cId="3040970418" sldId="257"/>
            <ac:spMk id="5" creationId="{00000000-0000-0000-0000-000000000000}"/>
          </ac:spMkLst>
        </pc:spChg>
        <pc:spChg chg="mod">
          <ac:chgData name="" userId="" providerId="" clId="Web-{45C71B63-8155-27DE-8660-7F5E307EE5FF}" dt="2025-09-11T13:40:23.452" v="3" actId="20577"/>
          <ac:spMkLst>
            <pc:docMk/>
            <pc:sldMk cId="3040970418" sldId="257"/>
            <ac:spMk id="2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6E083-7EC4-45C1-984C-8FAED7653016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D300B-A697-4E42-A64F-C6A850FB01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850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D300B-A697-4E42-A64F-C6A850FB01B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645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746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66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57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42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0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14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21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19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61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90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72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cross png transpare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4389" y="4550154"/>
            <a:ext cx="661606" cy="918173"/>
          </a:xfrm>
          <a:prstGeom prst="rect">
            <a:avLst/>
          </a:prstGeom>
          <a:noFill/>
          <a:effectLst>
            <a:outerShdw blurRad="177800" dist="50800" dir="5400000" algn="ctr" rotWithShape="0">
              <a:schemeClr val="tx2">
                <a:lumMod val="20000"/>
                <a:lumOff val="80000"/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ounded Rectangle 38"/>
          <p:cNvSpPr/>
          <p:nvPr/>
        </p:nvSpPr>
        <p:spPr>
          <a:xfrm>
            <a:off x="119061" y="4451336"/>
            <a:ext cx="3978406" cy="2389859"/>
          </a:xfrm>
          <a:prstGeom prst="roundRect">
            <a:avLst/>
          </a:prstGeom>
          <a:solidFill>
            <a:schemeClr val="bg1">
              <a:alpha val="5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9124840"/>
            <a:ext cx="742429" cy="62424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455" y="8250245"/>
            <a:ext cx="854467" cy="820288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85" y="6971399"/>
            <a:ext cx="1387871" cy="721992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736" y="3378772"/>
            <a:ext cx="1241546" cy="993813"/>
          </a:xfrm>
          <a:prstGeom prst="rect">
            <a:avLst/>
          </a:prstGeom>
        </p:spPr>
      </p:pic>
      <p:sp>
        <p:nvSpPr>
          <p:cNvPr id="37" name="Rounded Rectangle 36"/>
          <p:cNvSpPr/>
          <p:nvPr/>
        </p:nvSpPr>
        <p:spPr>
          <a:xfrm>
            <a:off x="119061" y="2408974"/>
            <a:ext cx="3644471" cy="1963612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055" y="3430713"/>
            <a:ext cx="977886" cy="977886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3871927" y="2417156"/>
            <a:ext cx="2920080" cy="1955429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  <a:effectLst>
            <a:outerShdw blurRad="50800" dist="50800" dir="5400000" algn="ctr" rotWithShape="0">
              <a:schemeClr val="bg1"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4859159"/>
            <a:ext cx="876848" cy="876848"/>
          </a:xfrm>
          <a:prstGeom prst="rect">
            <a:avLst/>
          </a:prstGeom>
        </p:spPr>
      </p:pic>
      <p:sp>
        <p:nvSpPr>
          <p:cNvPr id="38" name="Rounded Rectangle 37"/>
          <p:cNvSpPr/>
          <p:nvPr/>
        </p:nvSpPr>
        <p:spPr>
          <a:xfrm>
            <a:off x="4216933" y="4486096"/>
            <a:ext cx="2575074" cy="2280391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1032" name="Picture 8" descr="Image result for football transparent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397" y="7169039"/>
            <a:ext cx="907819" cy="907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800" y="8114600"/>
            <a:ext cx="1829416" cy="1075496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4800437" y="6824797"/>
            <a:ext cx="1919667" cy="1409050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43" name="Rounded Rectangle 42"/>
          <p:cNvSpPr/>
          <p:nvPr/>
        </p:nvSpPr>
        <p:spPr>
          <a:xfrm>
            <a:off x="2326638" y="6927377"/>
            <a:ext cx="2367154" cy="1912297"/>
          </a:xfrm>
          <a:prstGeom prst="roundRect">
            <a:avLst/>
          </a:prstGeom>
          <a:solidFill>
            <a:schemeClr val="bg1">
              <a:alpha val="6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7" name="TextBox 26"/>
          <p:cNvSpPr txBox="1"/>
          <p:nvPr/>
        </p:nvSpPr>
        <p:spPr>
          <a:xfrm>
            <a:off x="230105" y="4608044"/>
            <a:ext cx="3909507" cy="26750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b="1" u="sng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</a:p>
          <a:p>
            <a:r>
              <a:rPr lang="en-GB" sz="1400" b="1" u="sng" noProof="0" dirty="0">
                <a:solidFill>
                  <a:srgbClr val="002060"/>
                </a:solidFill>
                <a:latin typeface="Arial"/>
                <a:ea typeface="Calibri"/>
                <a:cs typeface="Arial"/>
              </a:rPr>
              <a:t>Creation and covenant</a:t>
            </a:r>
          </a:p>
          <a:p>
            <a:r>
              <a:rPr lang="en-GB" sz="1100" noProof="0" dirty="0">
                <a:latin typeface="Arial"/>
                <a:ea typeface="Calibri"/>
                <a:cs typeface="Arial"/>
              </a:rPr>
              <a:t>The story of Noah</a:t>
            </a:r>
          </a:p>
          <a:p>
            <a:r>
              <a:rPr lang="en-GB" sz="1100" noProof="0" dirty="0">
                <a:latin typeface="Arial"/>
                <a:ea typeface="Calibri"/>
                <a:cs typeface="Arial"/>
              </a:rPr>
              <a:t>God's covenant with Noah</a:t>
            </a:r>
            <a:endParaRPr lang="en-GB" sz="1100" noProof="0" dirty="0">
              <a:latin typeface="Arial"/>
              <a:ea typeface="Calibri" panose="020F0502020204030204" pitchFamily="34" charset="0"/>
              <a:cs typeface="Arial"/>
            </a:endParaRPr>
          </a:p>
          <a:p>
            <a:r>
              <a:rPr lang="en-GB" sz="1100" noProof="0" dirty="0">
                <a:latin typeface="Arial"/>
                <a:ea typeface="Calibri"/>
                <a:cs typeface="Arial"/>
              </a:rPr>
              <a:t>Baptism is a sacrament and that being baptised means you become a member of the Christian family.</a:t>
            </a:r>
            <a:endParaRPr lang="en-GB" sz="1100" noProof="0" dirty="0">
              <a:latin typeface="Arial"/>
              <a:ea typeface="Calibri" panose="020F0502020204030204" pitchFamily="34" charset="0"/>
              <a:cs typeface="Arial"/>
            </a:endParaRPr>
          </a:p>
          <a:p>
            <a:r>
              <a:rPr lang="en-GB" sz="1100" noProof="0" dirty="0">
                <a:latin typeface="Arial"/>
                <a:ea typeface="Calibri"/>
                <a:cs typeface="Arial"/>
              </a:rPr>
              <a:t>The Bible is split into two parts; the Old Testament and The New Testament.</a:t>
            </a:r>
            <a:endParaRPr lang="en-GB" sz="1100" noProof="0" dirty="0">
              <a:latin typeface="Arial"/>
              <a:ea typeface="Calibri" panose="020F0502020204030204" pitchFamily="34" charset="0"/>
              <a:cs typeface="Arial"/>
            </a:endParaRPr>
          </a:p>
          <a:p>
            <a:r>
              <a:rPr lang="en-GB" sz="1100" b="1" u="sng" noProof="0" dirty="0">
                <a:latin typeface="Arial"/>
                <a:ea typeface="Calibri"/>
                <a:cs typeface="Arial"/>
              </a:rPr>
              <a:t>Prophecy and promise</a:t>
            </a:r>
            <a:endParaRPr lang="en-GB" sz="1100" b="1" u="sng" noProof="0" dirty="0">
              <a:latin typeface="Arial"/>
              <a:ea typeface="Calibri" panose="020F0502020204030204" pitchFamily="34" charset="0"/>
              <a:cs typeface="Arial"/>
            </a:endParaRPr>
          </a:p>
          <a:p>
            <a:r>
              <a:rPr lang="en-GB" sz="1100" noProof="0" dirty="0">
                <a:latin typeface="Arial"/>
                <a:ea typeface="Calibri"/>
                <a:cs typeface="Arial"/>
              </a:rPr>
              <a:t>The </a:t>
            </a:r>
            <a:r>
              <a:rPr lang="en-GB" sz="1100" noProof="0" dirty="0" err="1">
                <a:latin typeface="Arial"/>
                <a:ea typeface="Calibri"/>
                <a:cs typeface="Arial"/>
              </a:rPr>
              <a:t>Annunication</a:t>
            </a:r>
            <a:r>
              <a:rPr lang="en-GB" sz="1100" noProof="0" dirty="0">
                <a:latin typeface="Arial"/>
                <a:ea typeface="Calibri"/>
                <a:cs typeface="Arial"/>
              </a:rPr>
              <a:t> of John the Baptist</a:t>
            </a:r>
            <a:endParaRPr lang="en-GB" sz="1100" noProof="0" dirty="0">
              <a:latin typeface="Arial"/>
              <a:ea typeface="Calibri" panose="020F0502020204030204" pitchFamily="34" charset="0"/>
              <a:cs typeface="Arial"/>
            </a:endParaRPr>
          </a:p>
          <a:p>
            <a:r>
              <a:rPr lang="en-GB" sz="1100" noProof="0" dirty="0">
                <a:latin typeface="Arial"/>
                <a:ea typeface="Calibri"/>
                <a:cs typeface="Arial"/>
              </a:rPr>
              <a:t>The Annunciation of Jesus</a:t>
            </a:r>
            <a:endParaRPr lang="en-GB" sz="1100" u="sng" noProof="0" dirty="0">
              <a:latin typeface="Arial"/>
              <a:ea typeface="Calibri" panose="020F0502020204030204" pitchFamily="34" charset="0"/>
              <a:cs typeface="Arial"/>
            </a:endParaRPr>
          </a:p>
          <a:p>
            <a:pPr marL="38100">
              <a:spcBef>
                <a:spcPts val="125"/>
              </a:spcBef>
            </a:pPr>
            <a:endParaRPr lang="en-GB" noProof="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100" b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b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62103" y="7724300"/>
            <a:ext cx="2125548" cy="2108403"/>
          </a:xfrm>
          <a:prstGeom prst="roundRect">
            <a:avLst/>
          </a:prstGeom>
          <a:solidFill>
            <a:schemeClr val="bg1">
              <a:alpha val="73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1" name="TextBox 30"/>
          <p:cNvSpPr txBox="1"/>
          <p:nvPr/>
        </p:nvSpPr>
        <p:spPr>
          <a:xfrm>
            <a:off x="80575" y="7705251"/>
            <a:ext cx="2255562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PSHE</a:t>
            </a:r>
          </a:p>
          <a:p>
            <a:r>
              <a:rPr lang="en-GB" sz="900" b="1" noProof="0" dirty="0">
                <a:latin typeface="Arial" panose="020B0604020202020204" pitchFamily="34" charset="0"/>
                <a:cs typeface="Arial" panose="020B0604020202020204" pitchFamily="34" charset="0"/>
              </a:rPr>
              <a:t>Physical and Mental wellbeing</a:t>
            </a:r>
            <a:endParaRPr lang="en-GB" sz="9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noProof="0" dirty="0">
                <a:latin typeface="Arial" panose="020B0604020202020204" pitchFamily="34" charset="0"/>
                <a:cs typeface="Arial" panose="020B0604020202020204" pitchFamily="34" charset="0"/>
              </a:rPr>
              <a:t>Relationships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noProof="0" dirty="0">
                <a:latin typeface="Arial" panose="020B0604020202020204" pitchFamily="34" charset="0"/>
                <a:cs typeface="Arial" panose="020B0604020202020204" pitchFamily="34" charset="0"/>
              </a:rPr>
              <a:t>Families and friendships</a:t>
            </a:r>
          </a:p>
          <a:p>
            <a:r>
              <a:rPr lang="en-GB" sz="1000" noProof="0" dirty="0">
                <a:latin typeface="Arial" panose="020B0604020202020204" pitchFamily="34" charset="0"/>
                <a:cs typeface="Arial" panose="020B0604020202020204" pitchFamily="34" charset="0"/>
              </a:rPr>
              <a:t>Making friends, feeling lonely and getting help.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noProof="0" dirty="0">
                <a:latin typeface="Arial" panose="020B0604020202020204" pitchFamily="34" charset="0"/>
                <a:cs typeface="Arial" panose="020B0604020202020204" pitchFamily="34" charset="0"/>
              </a:rPr>
              <a:t>Safe relationships</a:t>
            </a:r>
          </a:p>
          <a:p>
            <a:r>
              <a:rPr lang="en-GB" sz="1000" noProof="0" dirty="0">
                <a:latin typeface="Arial" panose="020B0604020202020204" pitchFamily="34" charset="0"/>
                <a:cs typeface="Arial" panose="020B0604020202020204" pitchFamily="34" charset="0"/>
              </a:rPr>
              <a:t>Resisting pressure and getting help, and recognising hurtful behaviour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noProof="0" dirty="0">
                <a:latin typeface="Arial" panose="020B0604020202020204" pitchFamily="34" charset="0"/>
                <a:cs typeface="Arial" panose="020B0604020202020204" pitchFamily="34" charset="0"/>
              </a:rPr>
              <a:t>Respecting ourselves and others</a:t>
            </a:r>
          </a:p>
          <a:p>
            <a:r>
              <a:rPr lang="en-GB" sz="1000" noProof="0" dirty="0">
                <a:latin typeface="Arial" panose="020B0604020202020204" pitchFamily="34" charset="0"/>
                <a:cs typeface="Arial" panose="020B0604020202020204" pitchFamily="34" charset="0"/>
              </a:rPr>
              <a:t>Recognising things in common and differences, playing and working cooperatively and sharing opinions</a:t>
            </a:r>
            <a:r>
              <a:rPr lang="en-GB" sz="1000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1757" y="6964679"/>
            <a:ext cx="2086240" cy="652186"/>
          </a:xfrm>
          <a:prstGeom prst="roundRect">
            <a:avLst/>
          </a:prstGeom>
          <a:solidFill>
            <a:schemeClr val="bg1">
              <a:alpha val="7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7" name="Rectangle 6"/>
          <p:cNvSpPr/>
          <p:nvPr/>
        </p:nvSpPr>
        <p:spPr>
          <a:xfrm>
            <a:off x="1781175" y="1350324"/>
            <a:ext cx="3295650" cy="915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390" y="75174"/>
            <a:ext cx="1246239" cy="124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noProof="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14804" y="343663"/>
            <a:ext cx="302839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Curriculum Overview Year 2</a:t>
            </a:r>
            <a:endParaRPr kumimoji="0" lang="en-GB" sz="2400" b="0" i="0" u="none" strike="noStrike" cap="none" normalizeH="0" baseline="0" noProof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400" b="1" noProof="0" dirty="0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Advent</a:t>
            </a:r>
            <a:r>
              <a:rPr kumimoji="0" lang="en-GB" sz="24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/>
                <a:ea typeface="Times New Roman" panose="02020603050405020304" pitchFamily="18" charset="0"/>
                <a:cs typeface="Arial"/>
              </a:rPr>
              <a:t> Term </a:t>
            </a:r>
            <a:r>
              <a:rPr lang="en-GB" sz="2400" b="1" noProof="0" dirty="0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2025</a:t>
            </a:r>
            <a:endParaRPr kumimoji="0" lang="en-GB" sz="2400" b="1" i="0" u="none" strike="noStrike" cap="none" normalizeH="0" baseline="0" noProof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81175" y="1434463"/>
            <a:ext cx="3295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Please find below information about what your child will be learning this term.</a:t>
            </a:r>
          </a:p>
          <a:p>
            <a:pPr algn="ctr"/>
            <a:r>
              <a:rPr lang="en-GB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If you would like more information speak to your child’s teacher.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4878" y="2390543"/>
            <a:ext cx="3702514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Writing</a:t>
            </a:r>
          </a:p>
          <a:p>
            <a:r>
              <a:rPr lang="en-GB" sz="1000" b="1" noProof="0" dirty="0">
                <a:latin typeface="Arial" panose="020B0604020202020204" pitchFamily="34" charset="0"/>
                <a:cs typeface="Arial" panose="020B0604020202020204" pitchFamily="34" charset="0"/>
              </a:rPr>
              <a:t>Read, Write Inc Phonics</a:t>
            </a:r>
          </a:p>
          <a:p>
            <a:r>
              <a:rPr lang="en-GB" sz="1000" noProof="0" dirty="0">
                <a:latin typeface="Arial" panose="020B0604020202020204" pitchFamily="34" charset="0"/>
                <a:cs typeface="Arial" panose="020B0604020202020204" pitchFamily="34" charset="0"/>
              </a:rPr>
              <a:t>All pupils will continue reading, writing and spelling using the RWI phonics scheme.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noProof="0" dirty="0">
                <a:latin typeface="Arial" panose="020B0604020202020204" pitchFamily="34" charset="0"/>
                <a:cs typeface="Arial" panose="020B0604020202020204" pitchFamily="34" charset="0"/>
              </a:rPr>
              <a:t>Set 1, 2 and 3 sounds plus additional sounds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noProof="0" dirty="0">
                <a:latin typeface="Arial" panose="020B0604020202020204" pitchFamily="34" charset="0"/>
                <a:cs typeface="Arial" panose="020B0604020202020204" pitchFamily="34" charset="0"/>
              </a:rPr>
              <a:t>Speed reading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noProof="0" dirty="0">
                <a:latin typeface="Arial" panose="020B0604020202020204" pitchFamily="34" charset="0"/>
                <a:cs typeface="Arial" panose="020B0604020202020204" pitchFamily="34" charset="0"/>
              </a:rPr>
              <a:t>Reading for fluency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noProof="0" dirty="0">
                <a:latin typeface="Arial" panose="020B0604020202020204" pitchFamily="34" charset="0"/>
                <a:cs typeface="Arial" panose="020B0604020202020204" pitchFamily="34" charset="0"/>
              </a:rPr>
              <a:t>Holding a sentence to build writing stamina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noProof="0" dirty="0">
                <a:latin typeface="Arial" panose="020B0604020202020204" pitchFamily="34" charset="0"/>
                <a:cs typeface="Arial" panose="020B0604020202020204" pitchFamily="34" charset="0"/>
              </a:rPr>
              <a:t>Spellings </a:t>
            </a:r>
          </a:p>
          <a:p>
            <a:r>
              <a:rPr lang="en-GB" sz="1000" noProof="0" dirty="0">
                <a:latin typeface="Arial" panose="020B0604020202020204" pitchFamily="34" charset="0"/>
                <a:cs typeface="Arial" panose="020B0604020202020204" pitchFamily="34" charset="0"/>
              </a:rPr>
              <a:t>Once pupils complete the scheme up to the blue band of reading, they will move onto Guided Reading and whole class Literacy sessions. This should be most children by January. </a:t>
            </a:r>
          </a:p>
          <a:p>
            <a:endParaRPr lang="en-GB" sz="10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25717" y="6874093"/>
            <a:ext cx="2326041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History/ Geography</a:t>
            </a:r>
          </a:p>
          <a:p>
            <a:r>
              <a:rPr lang="en-GB" sz="1000" b="1" u="sng" noProof="0" dirty="0">
                <a:latin typeface="Arial" panose="020B0604020202020204" pitchFamily="34" charset="0"/>
                <a:cs typeface="Arial" panose="020B0604020202020204" pitchFamily="34" charset="0"/>
              </a:rPr>
              <a:t>History </a:t>
            </a:r>
            <a:r>
              <a:rPr lang="en-GB" sz="1000" noProof="0" dirty="0">
                <a:latin typeface="Arial" panose="020B0604020202020204" pitchFamily="34" charset="0"/>
                <a:cs typeface="Arial" panose="020B0604020202020204" pitchFamily="34" charset="0"/>
              </a:rPr>
              <a:t>– Great fire of London – What were the causes and effects of the fire?</a:t>
            </a:r>
          </a:p>
          <a:p>
            <a:r>
              <a:rPr lang="en-GB" sz="1000" noProof="0" dirty="0">
                <a:latin typeface="Arial" panose="020B0604020202020204" pitchFamily="34" charset="0"/>
                <a:cs typeface="Arial" panose="020B0604020202020204" pitchFamily="34" charset="0"/>
              </a:rPr>
              <a:t>How reliable are first hand evidence and contemporary accounts?</a:t>
            </a:r>
          </a:p>
          <a:p>
            <a:r>
              <a:rPr lang="en-GB" sz="1000" noProof="0" dirty="0">
                <a:latin typeface="Arial"/>
                <a:cs typeface="Arial"/>
              </a:rPr>
              <a:t>Key figure – Samuel Pepys</a:t>
            </a:r>
          </a:p>
          <a:p>
            <a:r>
              <a:rPr lang="en-GB" sz="1000" b="1" u="sng" noProof="0" dirty="0">
                <a:latin typeface="Arial" panose="020B0604020202020204" pitchFamily="34" charset="0"/>
                <a:cs typeface="Arial" panose="020B0604020202020204" pitchFamily="34" charset="0"/>
              </a:rPr>
              <a:t>Geography</a:t>
            </a:r>
            <a:r>
              <a:rPr lang="en-GB" sz="1000" noProof="0" dirty="0">
                <a:latin typeface="Arial" panose="020B0604020202020204" pitchFamily="34" charset="0"/>
                <a:cs typeface="Arial" panose="020B0604020202020204" pitchFamily="34" charset="0"/>
              </a:rPr>
              <a:t> – Would you prefer to live in a hot or cold country. Introducing continents, North and South poles and climate zones and weather </a:t>
            </a:r>
            <a:endParaRPr lang="en-GB" sz="14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356353" y="4519216"/>
            <a:ext cx="2363751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u="sng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</a:p>
          <a:p>
            <a:r>
              <a:rPr lang="en-GB" sz="1100" b="1" u="sng" noProof="0" dirty="0">
                <a:latin typeface="Arial" panose="020B0604020202020204" pitchFamily="34" charset="0"/>
                <a:cs typeface="Arial" panose="020B0604020202020204" pitchFamily="34" charset="0"/>
              </a:rPr>
              <a:t>Topic - Habitats</a:t>
            </a:r>
          </a:p>
          <a:p>
            <a:r>
              <a:rPr lang="en-GB" sz="1100" noProof="0" dirty="0"/>
              <a:t>To know a variety of plants and animals and describe differences.</a:t>
            </a:r>
          </a:p>
          <a:p>
            <a:r>
              <a:rPr lang="en-GB" sz="1100" noProof="0" dirty="0"/>
              <a:t>To know that a habitat is the environment where an animal or plant lives/grows, because it provides what they need to survive.</a:t>
            </a:r>
          </a:p>
          <a:p>
            <a:r>
              <a:rPr lang="en-GB" sz="1100" noProof="0" dirty="0"/>
              <a:t>To know that a micro-habitat is a very small habitat </a:t>
            </a:r>
          </a:p>
          <a:p>
            <a:r>
              <a:rPr lang="en-GB" sz="1100" noProof="0" dirty="0"/>
              <a:t>To know that living things depend upon each other (e.g. for food,</a:t>
            </a:r>
          </a:p>
          <a:p>
            <a:r>
              <a:rPr lang="en-GB" sz="1100" noProof="0" dirty="0"/>
              <a:t>shelter.)</a:t>
            </a:r>
            <a:endParaRPr lang="en-GB" sz="11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6245" y="6927376"/>
            <a:ext cx="198416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Art/ Design</a:t>
            </a:r>
          </a:p>
          <a:p>
            <a:r>
              <a:rPr lang="en-GB" sz="1000" noProof="0" dirty="0">
                <a:latin typeface="Arial" panose="020B0604020202020204" pitchFamily="34" charset="0"/>
                <a:cs typeface="Arial" panose="020B0604020202020204" pitchFamily="34" charset="0"/>
              </a:rPr>
              <a:t>Great fire of London – contemporary artists</a:t>
            </a:r>
          </a:p>
          <a:p>
            <a:endParaRPr lang="en-GB" noProof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36819" y="6815088"/>
            <a:ext cx="1955187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noProof="0" dirty="0">
                <a:latin typeface="Arial" panose="020B0604020202020204" pitchFamily="34" charset="0"/>
                <a:cs typeface="Arial" panose="020B0604020202020204" pitchFamily="34" charset="0"/>
              </a:rPr>
              <a:t>GetSet4PE</a:t>
            </a:r>
          </a:p>
          <a:p>
            <a:r>
              <a:rPr lang="en-GB" sz="1100" b="1" u="sng" noProof="0" dirty="0">
                <a:latin typeface="Arial" panose="020B0604020202020204" pitchFamily="34" charset="0"/>
                <a:cs typeface="Arial" panose="020B0604020202020204" pitchFamily="34" charset="0"/>
              </a:rPr>
              <a:t>Fundamentals</a:t>
            </a:r>
            <a:r>
              <a:rPr lang="en-GB" sz="1100" noProof="0" dirty="0">
                <a:latin typeface="Arial" panose="020B0604020202020204" pitchFamily="34" charset="0"/>
                <a:cs typeface="Arial" panose="020B0604020202020204" pitchFamily="34" charset="0"/>
              </a:rPr>
              <a:t> – developing agility, speed and balance. Collaboration, respect and turn taking</a:t>
            </a:r>
          </a:p>
          <a:p>
            <a:r>
              <a:rPr lang="en-GB" sz="1100" b="1" u="sng" noProof="0" dirty="0">
                <a:latin typeface="Arial" panose="020B0604020202020204" pitchFamily="34" charset="0"/>
                <a:cs typeface="Arial" panose="020B0604020202020204" pitchFamily="34" charset="0"/>
              </a:rPr>
              <a:t>Fitness</a:t>
            </a:r>
            <a:r>
              <a:rPr lang="en-GB" sz="1100" noProof="0" dirty="0">
                <a:latin typeface="Arial" panose="020B0604020202020204" pitchFamily="34" charset="0"/>
                <a:cs typeface="Arial" panose="020B0604020202020204" pitchFamily="34" charset="0"/>
              </a:rPr>
              <a:t> - stamina, skip, co-ordination, agility, strength, balance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800437" y="8292156"/>
            <a:ext cx="1919667" cy="1489584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0" name="TextBox 29"/>
          <p:cNvSpPr txBox="1"/>
          <p:nvPr/>
        </p:nvSpPr>
        <p:spPr>
          <a:xfrm>
            <a:off x="4857917" y="8323711"/>
            <a:ext cx="1944856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Computing</a:t>
            </a:r>
          </a:p>
          <a:p>
            <a:endParaRPr lang="en-GB" sz="700" b="1" u="sng" noProof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What is a computer?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Where are computers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Input and output</a:t>
            </a:r>
          </a:p>
          <a:p>
            <a:r>
              <a:rPr lang="en-GB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Instructions as algorithms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Word processing</a:t>
            </a:r>
          </a:p>
          <a:p>
            <a:r>
              <a:rPr lang="en-GB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What does </a:t>
            </a:r>
            <a:r>
              <a:rPr lang="en-GB" sz="1200" noProof="0">
                <a:latin typeface="Arial" panose="020B0604020202020204" pitchFamily="34" charset="0"/>
                <a:cs typeface="Arial" panose="020B0604020202020204" pitchFamily="34" charset="0"/>
              </a:rPr>
              <a:t>online mean?</a:t>
            </a:r>
            <a:endParaRPr lang="en-GB" sz="12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56023" y="2376069"/>
            <a:ext cx="2848176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Maths – White Rose Maths Scheme</a:t>
            </a:r>
          </a:p>
          <a:p>
            <a:r>
              <a:rPr lang="en-GB" sz="1000" b="1" noProof="0" dirty="0">
                <a:latin typeface="Arial" panose="020B0604020202020204" pitchFamily="34" charset="0"/>
                <a:cs typeface="Arial" panose="020B0604020202020204" pitchFamily="34" charset="0"/>
              </a:rPr>
              <a:t>- Place Value </a:t>
            </a:r>
          </a:p>
          <a:p>
            <a:r>
              <a:rPr lang="en-GB" sz="1000" b="1" noProof="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GB" sz="1000" noProof="0" dirty="0">
                <a:latin typeface="Arial" panose="020B0604020202020204" pitchFamily="34" charset="0"/>
                <a:cs typeface="Arial" panose="020B0604020202020204" pitchFamily="34" charset="0"/>
              </a:rPr>
              <a:t>Numbers to 100</a:t>
            </a:r>
          </a:p>
          <a:p>
            <a:r>
              <a:rPr lang="en-GB" sz="1000" noProof="0" dirty="0">
                <a:latin typeface="Arial" panose="020B0604020202020204" pitchFamily="34" charset="0"/>
                <a:cs typeface="Arial" panose="020B0604020202020204" pitchFamily="34" charset="0"/>
              </a:rPr>
              <a:t>- Counting in 2s, 5s, 10s and 3s</a:t>
            </a:r>
          </a:p>
          <a:p>
            <a:r>
              <a:rPr lang="en-GB" sz="1000" b="1" noProof="0" dirty="0">
                <a:latin typeface="Arial" panose="020B0604020202020204" pitchFamily="34" charset="0"/>
                <a:cs typeface="Arial" panose="020B0604020202020204" pitchFamily="34" charset="0"/>
              </a:rPr>
              <a:t>Addition and Subtraction </a:t>
            </a:r>
          </a:p>
          <a:p>
            <a:pPr marL="171450" indent="-171450">
              <a:buFontTx/>
              <a:buChar char="-"/>
            </a:pPr>
            <a:r>
              <a:rPr lang="en-GB" sz="1000" noProof="0" dirty="0">
                <a:latin typeface="Arial" panose="020B0604020202020204" pitchFamily="34" charset="0"/>
                <a:cs typeface="Arial" panose="020B0604020202020204" pitchFamily="34" charset="0"/>
              </a:rPr>
              <a:t>Add and subtract across 10 </a:t>
            </a:r>
          </a:p>
          <a:p>
            <a:pPr marL="171450" indent="-171450">
              <a:buFontTx/>
              <a:buChar char="-"/>
            </a:pPr>
            <a:r>
              <a:rPr lang="en-GB" sz="1000" noProof="0" dirty="0">
                <a:latin typeface="Arial" panose="020B0604020202020204" pitchFamily="34" charset="0"/>
                <a:cs typeface="Arial" panose="020B0604020202020204" pitchFamily="34" charset="0"/>
              </a:rPr>
              <a:t>Add 2-digit numbers </a:t>
            </a:r>
          </a:p>
          <a:p>
            <a:pPr marL="171450" indent="-171450">
              <a:buFontTx/>
              <a:buChar char="-"/>
            </a:pPr>
            <a:r>
              <a:rPr lang="en-GB" sz="1000" noProof="0" dirty="0">
                <a:latin typeface="Arial" panose="020B0604020202020204" pitchFamily="34" charset="0"/>
                <a:cs typeface="Arial" panose="020B0604020202020204" pitchFamily="34" charset="0"/>
              </a:rPr>
              <a:t>Subtract 2-digit numbers </a:t>
            </a:r>
            <a:endParaRPr lang="en-GB" sz="1000" b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b="1" noProof="0" dirty="0">
                <a:latin typeface="Arial" panose="020B0604020202020204" pitchFamily="34" charset="0"/>
                <a:cs typeface="Arial" panose="020B0604020202020204" pitchFamily="34" charset="0"/>
              </a:rPr>
              <a:t>Shape </a:t>
            </a:r>
          </a:p>
          <a:p>
            <a:pPr marL="171450" indent="-171450">
              <a:buFontTx/>
              <a:buChar char="-"/>
            </a:pPr>
            <a:r>
              <a:rPr lang="en-GB" sz="1000" noProof="0" dirty="0">
                <a:latin typeface="Arial" panose="020B0604020202020204" pitchFamily="34" charset="0"/>
                <a:cs typeface="Arial" panose="020B0604020202020204" pitchFamily="34" charset="0"/>
              </a:rPr>
              <a:t>Recognise 2D and 3D shapes </a:t>
            </a:r>
          </a:p>
          <a:p>
            <a:pPr marL="171450" indent="-171450">
              <a:buFontTx/>
              <a:buChar char="-"/>
            </a:pPr>
            <a:r>
              <a:rPr lang="en-GB" sz="1000" noProof="0" dirty="0">
                <a:latin typeface="Arial" panose="020B0604020202020204" pitchFamily="34" charset="0"/>
                <a:cs typeface="Arial" panose="020B0604020202020204" pitchFamily="34" charset="0"/>
              </a:rPr>
              <a:t>Count sides, vertices, faces and edges</a:t>
            </a:r>
          </a:p>
          <a:p>
            <a:pPr marL="171450" indent="-171450">
              <a:buFontTx/>
              <a:buChar char="-"/>
            </a:pPr>
            <a:r>
              <a:rPr lang="en-GB" sz="1000" noProof="0" dirty="0">
                <a:latin typeface="Arial" panose="020B0604020202020204" pitchFamily="34" charset="0"/>
                <a:cs typeface="Arial" panose="020B0604020202020204" pitchFamily="34" charset="0"/>
              </a:rPr>
              <a:t>Lines of symmetry</a:t>
            </a:r>
          </a:p>
          <a:p>
            <a:endParaRPr lang="en-GB" sz="1100" b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396" y="195253"/>
            <a:ext cx="2019440" cy="2060654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529" y="1392218"/>
            <a:ext cx="1342002" cy="890979"/>
          </a:xfrm>
          <a:prstGeom prst="rect">
            <a:avLst/>
          </a:prstGeom>
        </p:spPr>
      </p:pic>
      <p:sp>
        <p:nvSpPr>
          <p:cNvPr id="42" name="Rounded Rectangle 41"/>
          <p:cNvSpPr/>
          <p:nvPr/>
        </p:nvSpPr>
        <p:spPr>
          <a:xfrm>
            <a:off x="2236330" y="8925856"/>
            <a:ext cx="2451753" cy="887664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49" name="TextBox 48"/>
          <p:cNvSpPr txBox="1"/>
          <p:nvPr/>
        </p:nvSpPr>
        <p:spPr>
          <a:xfrm>
            <a:off x="2325910" y="8884274"/>
            <a:ext cx="2497756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</a:t>
            </a:r>
          </a:p>
          <a:p>
            <a:r>
              <a:rPr lang="en-GB" sz="1100" noProof="0" dirty="0"/>
              <a:t>Chanting different call and response sound patterns,  creating their own call and response patterns using percussion instruments</a:t>
            </a:r>
            <a:r>
              <a:rPr lang="en-GB" sz="1200" noProof="0" dirty="0"/>
              <a:t>.</a:t>
            </a:r>
            <a:endParaRPr lang="en-GB" sz="12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97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7c5e1b-f9ba-44c3-a503-67c3f4189faa" xsi:nil="true"/>
    <lcf76f155ced4ddcb4097134ff3c332f xmlns="709ed1fa-3339-4f95-bcf4-406cd817ec1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2050D00CFE584BB9C575F16D585184" ma:contentTypeVersion="13" ma:contentTypeDescription="Create a new document." ma:contentTypeScope="" ma:versionID="308a199d4946974084a8b39ccb91f9d5">
  <xsd:schema xmlns:xsd="http://www.w3.org/2001/XMLSchema" xmlns:xs="http://www.w3.org/2001/XMLSchema" xmlns:p="http://schemas.microsoft.com/office/2006/metadata/properties" xmlns:ns2="709ed1fa-3339-4f95-bcf4-406cd817ec1e" xmlns:ns3="297c5e1b-f9ba-44c3-a503-67c3f4189faa" targetNamespace="http://schemas.microsoft.com/office/2006/metadata/properties" ma:root="true" ma:fieldsID="cbd5c10ee64bba125b1ac3d7a023d788" ns2:_="" ns3:_="">
    <xsd:import namespace="709ed1fa-3339-4f95-bcf4-406cd817ec1e"/>
    <xsd:import namespace="297c5e1b-f9ba-44c3-a503-67c3f4189f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ed1fa-3339-4f95-bcf4-406cd817ec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d190b30-a8c1-42ee-ae51-a144fdb6f1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7c5e1b-f9ba-44c3-a503-67c3f4189fa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ce534f1-fca1-4c35-a8a1-9ff1ec11c1fc}" ma:internalName="TaxCatchAll" ma:showField="CatchAllData" ma:web="297c5e1b-f9ba-44c3-a503-67c3f4189f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B92A8F-9438-4508-BA6A-007FD9807DCE}">
  <ds:schemaRefs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709ed1fa-3339-4f95-bcf4-406cd817ec1e"/>
    <ds:schemaRef ds:uri="http://schemas.microsoft.com/office/2006/metadata/properties"/>
    <ds:schemaRef ds:uri="297c5e1b-f9ba-44c3-a503-67c3f4189faa"/>
    <ds:schemaRef ds:uri="http://schemas.microsoft.com/office/2006/documentManagement/types"/>
    <ds:schemaRef ds:uri="http://purl.org/dc/elements/1.1/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E06EC49-73C6-4BA9-AC6E-BED1952B33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E9B3AC-C4FD-4161-9985-2550718387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9ed1fa-3339-4f95-bcf4-406cd817ec1e"/>
    <ds:schemaRef ds:uri="297c5e1b-f9ba-44c3-a503-67c3f4189f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1152</TotalTime>
  <Words>486</Words>
  <Application>Microsoft Office PowerPoint</Application>
  <PresentationFormat>A4 Paper (210x297 mm)</PresentationFormat>
  <Paragraphs>73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Alyssa Mercerr</dc:creator>
  <cp:lastModifiedBy>Ms Preece</cp:lastModifiedBy>
  <cp:revision>98</cp:revision>
  <cp:lastPrinted>2024-09-06T10:54:43Z</cp:lastPrinted>
  <dcterms:created xsi:type="dcterms:W3CDTF">2021-02-11T12:28:53Z</dcterms:created>
  <dcterms:modified xsi:type="dcterms:W3CDTF">2025-09-15T12:21:12Z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0x010100832050D00CFE584BB9C575F16D585184</vt:lpwstr>
  </property>
  <property fmtid="{D5CDD505-2E9C-101B-9397-08002B2CF9AE}" pid="3" name="MediaServiceImageTags">
    <vt:lpwstr/>
  </property>
</Properties>
</file>