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6816A0-FFAA-27DE-ED4A-DF48EC8793E4}" v="4" dt="2026-01-20T11:51:54.1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417" autoAdjust="0"/>
  </p:normalViewPr>
  <p:slideViewPr>
    <p:cSldViewPr snapToGrid="0">
      <p:cViewPr varScale="1">
        <p:scale>
          <a:sx n="73" d="100"/>
          <a:sy n="73" d="100"/>
        </p:scale>
        <p:origin x="325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s Preece" userId="44eac5f1-d25a-4886-9722-096db4868d8c" providerId="ADAL" clId="{3371F996-BB38-4391-8577-2D1286BF0330}"/>
    <pc:docChg chg="modSld">
      <pc:chgData name="Ms Preece" userId="44eac5f1-d25a-4886-9722-096db4868d8c" providerId="ADAL" clId="{3371F996-BB38-4391-8577-2D1286BF0330}" dt="2026-01-08T16:39:18.583" v="10" actId="404"/>
      <pc:docMkLst>
        <pc:docMk/>
      </pc:docMkLst>
      <pc:sldChg chg="modSp mod">
        <pc:chgData name="Ms Preece" userId="44eac5f1-d25a-4886-9722-096db4868d8c" providerId="ADAL" clId="{3371F996-BB38-4391-8577-2D1286BF0330}" dt="2026-01-08T16:39:18.583" v="10" actId="404"/>
        <pc:sldMkLst>
          <pc:docMk/>
          <pc:sldMk cId="3040970418" sldId="257"/>
        </pc:sldMkLst>
        <pc:spChg chg="mod">
          <ac:chgData name="Ms Preece" userId="44eac5f1-d25a-4886-9722-096db4868d8c" providerId="ADAL" clId="{3371F996-BB38-4391-8577-2D1286BF0330}" dt="2026-01-08T16:39:18.583" v="10" actId="404"/>
          <ac:spMkLst>
            <pc:docMk/>
            <pc:sldMk cId="3040970418" sldId="257"/>
            <ac:spMk id="30" creationId="{00000000-0000-0000-0000-000000000000}"/>
          </ac:spMkLst>
        </pc:spChg>
      </pc:sldChg>
    </pc:docChg>
  </pc:docChgLst>
  <pc:docChgLst>
    <pc:chgData name="Joanne Rodrigues" userId="S::j.rodrigues@stethelberts.slough.sch.uk::6e6d5664-4197-477a-9b25-6208144edfe0" providerId="AD" clId="Web-{D06816A0-FFAA-27DE-ED4A-DF48EC8793E4}"/>
    <pc:docChg chg="modSld">
      <pc:chgData name="Joanne Rodrigues" userId="S::j.rodrigues@stethelberts.slough.sch.uk::6e6d5664-4197-477a-9b25-6208144edfe0" providerId="AD" clId="Web-{D06816A0-FFAA-27DE-ED4A-DF48EC8793E4}" dt="2026-01-20T11:51:51.288" v="0" actId="20577"/>
      <pc:docMkLst>
        <pc:docMk/>
      </pc:docMkLst>
      <pc:sldChg chg="modSp">
        <pc:chgData name="Joanne Rodrigues" userId="S::j.rodrigues@stethelberts.slough.sch.uk::6e6d5664-4197-477a-9b25-6208144edfe0" providerId="AD" clId="Web-{D06816A0-FFAA-27DE-ED4A-DF48EC8793E4}" dt="2026-01-20T11:51:51.288" v="0" actId="20577"/>
        <pc:sldMkLst>
          <pc:docMk/>
          <pc:sldMk cId="3040970418" sldId="257"/>
        </pc:sldMkLst>
        <pc:spChg chg="mod">
          <ac:chgData name="Joanne Rodrigues" userId="S::j.rodrigues@stethelberts.slough.sch.uk::6e6d5664-4197-477a-9b25-6208144edfe0" providerId="AD" clId="Web-{D06816A0-FFAA-27DE-ED4A-DF48EC8793E4}" dt="2026-01-20T11:51:51.288" v="0" actId="20577"/>
          <ac:spMkLst>
            <pc:docMk/>
            <pc:sldMk cId="3040970418" sldId="257"/>
            <ac:spMk id="5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5746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0661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5579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424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098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145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219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31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8195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2612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903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543EC-9ED2-4432-9FC8-8FE0C49EF06C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0728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Image result for cross png transparen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4389" y="5134354"/>
            <a:ext cx="661606" cy="918173"/>
          </a:xfrm>
          <a:prstGeom prst="rect">
            <a:avLst/>
          </a:prstGeom>
          <a:noFill/>
          <a:effectLst>
            <a:outerShdw blurRad="177800" dist="50800" dir="5400000" algn="ctr" rotWithShape="0">
              <a:schemeClr val="tx2">
                <a:lumMod val="20000"/>
                <a:lumOff val="80000"/>
                <a:alpha val="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Rounded Rectangle 38"/>
          <p:cNvSpPr/>
          <p:nvPr/>
        </p:nvSpPr>
        <p:spPr>
          <a:xfrm>
            <a:off x="50992" y="4874904"/>
            <a:ext cx="4046475" cy="1302486"/>
          </a:xfrm>
          <a:prstGeom prst="roundRect">
            <a:avLst/>
          </a:prstGeom>
          <a:solidFill>
            <a:schemeClr val="bg1">
              <a:alpha val="59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7727" y="9124840"/>
            <a:ext cx="742429" cy="624247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455" y="8250245"/>
            <a:ext cx="854467" cy="820288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85" y="6971399"/>
            <a:ext cx="1387871" cy="721992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3736" y="3378772"/>
            <a:ext cx="1241546" cy="993813"/>
          </a:xfrm>
          <a:prstGeom prst="rect">
            <a:avLst/>
          </a:prstGeom>
        </p:spPr>
      </p:pic>
      <p:sp>
        <p:nvSpPr>
          <p:cNvPr id="37" name="Rounded Rectangle 36"/>
          <p:cNvSpPr/>
          <p:nvPr/>
        </p:nvSpPr>
        <p:spPr>
          <a:xfrm>
            <a:off x="119061" y="2408973"/>
            <a:ext cx="3644471" cy="2246311"/>
          </a:xfrm>
          <a:prstGeom prst="round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055" y="3430713"/>
            <a:ext cx="977886" cy="977886"/>
          </a:xfrm>
          <a:prstGeom prst="rect">
            <a:avLst/>
          </a:prstGeom>
        </p:spPr>
      </p:pic>
      <p:sp>
        <p:nvSpPr>
          <p:cNvPr id="15" name="Rounded Rectangle 14"/>
          <p:cNvSpPr/>
          <p:nvPr/>
        </p:nvSpPr>
        <p:spPr>
          <a:xfrm>
            <a:off x="3871927" y="2417156"/>
            <a:ext cx="2920080" cy="1955429"/>
          </a:xfrm>
          <a:prstGeom prst="round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accent1"/>
            </a:solidFill>
          </a:ln>
          <a:effectLst>
            <a:outerShdw blurRad="50800" dist="50800" dir="5400000" algn="ctr" rotWithShape="0">
              <a:schemeClr val="bg1">
                <a:alpha val="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7727" y="4859159"/>
            <a:ext cx="876848" cy="876848"/>
          </a:xfrm>
          <a:prstGeom prst="rect">
            <a:avLst/>
          </a:prstGeom>
        </p:spPr>
      </p:pic>
      <p:sp>
        <p:nvSpPr>
          <p:cNvPr id="38" name="Rounded Rectangle 37"/>
          <p:cNvSpPr/>
          <p:nvPr/>
        </p:nvSpPr>
        <p:spPr>
          <a:xfrm>
            <a:off x="4216933" y="4486096"/>
            <a:ext cx="2575074" cy="2280391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32" name="Picture 8" descr="Image result for football transparent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8397" y="7169039"/>
            <a:ext cx="907819" cy="907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4800" y="8114600"/>
            <a:ext cx="1829416" cy="1075496"/>
          </a:xfrm>
          <a:prstGeom prst="rect">
            <a:avLst/>
          </a:prstGeom>
        </p:spPr>
      </p:pic>
      <p:sp>
        <p:nvSpPr>
          <p:cNvPr id="32" name="Rounded Rectangle 31"/>
          <p:cNvSpPr/>
          <p:nvPr/>
        </p:nvSpPr>
        <p:spPr>
          <a:xfrm>
            <a:off x="4800437" y="6824797"/>
            <a:ext cx="1991570" cy="1409050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ounded Rectangle 42"/>
          <p:cNvSpPr/>
          <p:nvPr/>
        </p:nvSpPr>
        <p:spPr>
          <a:xfrm>
            <a:off x="2190525" y="6587030"/>
            <a:ext cx="2367154" cy="2140988"/>
          </a:xfrm>
          <a:prstGeom prst="roundRect">
            <a:avLst/>
          </a:prstGeom>
          <a:solidFill>
            <a:schemeClr val="bg1">
              <a:alpha val="69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/>
          <p:cNvSpPr txBox="1"/>
          <p:nvPr/>
        </p:nvSpPr>
        <p:spPr>
          <a:xfrm>
            <a:off x="209418" y="4870717"/>
            <a:ext cx="3960559" cy="169277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3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</a:t>
            </a:r>
          </a:p>
          <a:p>
            <a:r>
              <a:rPr lang="en-GB" sz="1200" dirty="0">
                <a:solidFill>
                  <a:srgbClr val="000000"/>
                </a:solidFill>
                <a:latin typeface="Arial"/>
                <a:cs typeface="Arial"/>
              </a:rPr>
              <a:t>The Preaching of John the Baptist</a:t>
            </a:r>
            <a:endParaRPr lang="en-GB" sz="1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dirty="0">
                <a:solidFill>
                  <a:srgbClr val="000000"/>
                </a:solidFill>
                <a:latin typeface="Arial"/>
                <a:cs typeface="Arial"/>
              </a:rPr>
              <a:t>Jesus is Baptised </a:t>
            </a:r>
            <a:endParaRPr lang="en-GB" sz="1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dirty="0">
                <a:solidFill>
                  <a:srgbClr val="000000"/>
                </a:solidFill>
                <a:latin typeface="Arial"/>
                <a:cs typeface="Arial"/>
              </a:rPr>
              <a:t>The Cure of a Paralytic </a:t>
            </a:r>
            <a:endParaRPr lang="en-GB" sz="1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dirty="0">
                <a:solidFill>
                  <a:srgbClr val="000000"/>
                </a:solidFill>
                <a:latin typeface="Arial"/>
                <a:cs typeface="Arial"/>
              </a:rPr>
              <a:t>Calming of the storm </a:t>
            </a:r>
            <a:endParaRPr lang="en-GB" sz="1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dirty="0">
                <a:solidFill>
                  <a:srgbClr val="000000"/>
                </a:solidFill>
                <a:latin typeface="Arial"/>
                <a:cs typeface="Arial"/>
              </a:rPr>
              <a:t>The Parable of the lost sheep </a:t>
            </a:r>
            <a:endParaRPr lang="en-GB" sz="1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3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62103" y="7956256"/>
            <a:ext cx="2125548" cy="1876447"/>
          </a:xfrm>
          <a:prstGeom prst="roundRect">
            <a:avLst/>
          </a:prstGeom>
          <a:solidFill>
            <a:schemeClr val="bg1">
              <a:alpha val="73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/>
          <p:cNvSpPr txBox="1"/>
          <p:nvPr/>
        </p:nvSpPr>
        <p:spPr>
          <a:xfrm>
            <a:off x="180300" y="7980630"/>
            <a:ext cx="2129261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PSHE</a:t>
            </a:r>
          </a:p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Belonging to a group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; roles and responsibilities </a:t>
            </a:r>
          </a:p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The internet in everyday life</a:t>
            </a:r>
          </a:p>
          <a:p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Money;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needs and wants, looking after money  </a:t>
            </a: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47723" y="6249814"/>
            <a:ext cx="2137291" cy="1600241"/>
          </a:xfrm>
          <a:prstGeom prst="roundRect">
            <a:avLst/>
          </a:prstGeom>
          <a:solidFill>
            <a:schemeClr val="bg1">
              <a:alpha val="7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781175" y="1350324"/>
            <a:ext cx="3295650" cy="915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0390" y="75174"/>
            <a:ext cx="1246239" cy="1246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914803" y="343663"/>
            <a:ext cx="302839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Curriculum Overview Year 2</a:t>
            </a:r>
            <a:endParaRPr kumimoji="0" lang="en-GB" altLang="en-US" sz="24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Bahnschrift SemiBold Condensed" panose="020B0502040204020203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2400" b="1" dirty="0">
                <a:solidFill>
                  <a:srgbClr val="002060"/>
                </a:solidFill>
                <a:latin typeface="Bahnschrift SemiBold Condensed"/>
                <a:ea typeface="Times New Roman" panose="02020603050405020304" pitchFamily="18" charset="0"/>
                <a:cs typeface="Arial"/>
              </a:rPr>
              <a:t>Lent t</a:t>
            </a: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ahnschrift SemiBold Condensed"/>
                <a:ea typeface="Times New Roman" panose="02020603050405020304" pitchFamily="18" charset="0"/>
                <a:cs typeface="Arial"/>
              </a:rPr>
              <a:t>erm </a:t>
            </a:r>
            <a:r>
              <a:rPr lang="en-GB" altLang="en-US" sz="2400" b="1" dirty="0">
                <a:solidFill>
                  <a:srgbClr val="002060"/>
                </a:solidFill>
                <a:latin typeface="Bahnschrift SemiBold Condensed"/>
                <a:ea typeface="Times New Roman" panose="02020603050405020304" pitchFamily="18" charset="0"/>
                <a:cs typeface="Arial"/>
              </a:rPr>
              <a:t>2026</a:t>
            </a:r>
            <a:endParaRPr lang="en-GB" altLang="en-US" sz="24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Bahnschrift SemiBold Condensed" panose="020B0502040204020203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81175" y="1434463"/>
            <a:ext cx="32956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Please find below information about what your child will be learning this term.</a:t>
            </a:r>
          </a:p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If you would like more information speak to your child’s teacher.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01835" y="2393395"/>
            <a:ext cx="3643170" cy="295465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Literacy &amp; Guided Reading</a:t>
            </a:r>
          </a:p>
          <a:p>
            <a:r>
              <a:rPr lang="en-GB" sz="1100" b="1" dirty="0">
                <a:latin typeface="Arial" panose="020B0604020202020204" pitchFamily="34" charset="0"/>
                <a:cs typeface="Arial" panose="020B0604020202020204" pitchFamily="34" charset="0"/>
              </a:rPr>
              <a:t>Key Texts to Study:</a:t>
            </a:r>
          </a:p>
          <a:p>
            <a:r>
              <a:rPr lang="en-US" sz="1200" dirty="0">
                <a:latin typeface="Arial"/>
                <a:cs typeface="Arial"/>
              </a:rPr>
              <a:t>The Tree and the River </a:t>
            </a:r>
            <a:endParaRPr lang="en-US" dirty="0">
              <a:latin typeface="Arial"/>
              <a:cs typeface="Arial"/>
            </a:endParaRPr>
          </a:p>
          <a:p>
            <a:r>
              <a:rPr lang="en-US" sz="1200" dirty="0">
                <a:latin typeface="Arial"/>
                <a:cs typeface="Arial"/>
              </a:rPr>
              <a:t>How to Catch a Star </a:t>
            </a:r>
          </a:p>
          <a:p>
            <a:r>
              <a:rPr lang="en-US" sz="1200" err="1">
                <a:latin typeface="Arial"/>
                <a:cs typeface="Arial"/>
              </a:rPr>
              <a:t>Augu</a:t>
            </a:r>
            <a:r>
              <a:rPr lang="en-US" sz="1200">
                <a:latin typeface="Arial"/>
                <a:cs typeface="Arial"/>
              </a:rPr>
              <a:t>stus and his smile</a:t>
            </a:r>
            <a:endParaRPr lang="en-US" sz="1200" dirty="0">
              <a:latin typeface="Arial"/>
              <a:cs typeface="Arial"/>
            </a:endParaRPr>
          </a:p>
          <a:p>
            <a:r>
              <a:rPr lang="en-US" sz="1200" err="1">
                <a:solidFill>
                  <a:srgbClr val="000000"/>
                </a:solidFill>
                <a:latin typeface="Arial"/>
                <a:cs typeface="Arial"/>
              </a:rPr>
              <a:t>Fro</a:t>
            </a:r>
            <a:r>
              <a:rPr lang="en-US" sz="1200">
                <a:solidFill>
                  <a:srgbClr val="000000"/>
                </a:solidFill>
                <a:latin typeface="Arial"/>
                <a:cs typeface="Arial"/>
              </a:rPr>
              <a:t>g and a stranger</a:t>
            </a:r>
            <a:endParaRPr lang="en-US" sz="1200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US" sz="1200">
                <a:solidFill>
                  <a:srgbClr val="000000"/>
                </a:solidFill>
                <a:latin typeface="Arial"/>
                <a:cs typeface="Arial"/>
              </a:rPr>
              <a:t>Rapunzel</a:t>
            </a:r>
            <a:endParaRPr lang="en-US" sz="1200" dirty="0">
              <a:solidFill>
                <a:srgbClr val="000000"/>
              </a:solidFill>
              <a:latin typeface="Arial"/>
              <a:cs typeface="Arial"/>
            </a:endParaRPr>
          </a:p>
          <a:p>
            <a:endParaRPr lang="en-US" sz="1200" b="1" u="sng" dirty="0">
              <a:solidFill>
                <a:srgbClr val="002060"/>
              </a:solidFill>
              <a:latin typeface="Arial"/>
              <a:cs typeface="Arial"/>
            </a:endParaRPr>
          </a:p>
          <a:p>
            <a:r>
              <a:rPr lang="en-US" sz="1200" b="1" u="sng">
                <a:solidFill>
                  <a:srgbClr val="002060"/>
                </a:solidFill>
                <a:latin typeface="Arial"/>
                <a:cs typeface="Arial"/>
              </a:rPr>
              <a:t>Guided Reading</a:t>
            </a:r>
            <a:endParaRPr lang="en-US" sz="120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US" sz="1200">
                <a:latin typeface="Arial"/>
                <a:ea typeface="Calibri"/>
                <a:cs typeface="Arial"/>
              </a:rPr>
              <a:t>The day the crayons quit </a:t>
            </a:r>
            <a:endParaRPr lang="en-US"/>
          </a:p>
          <a:p>
            <a:r>
              <a:rPr lang="en-US" sz="1200">
                <a:latin typeface="Arial"/>
                <a:ea typeface="Calibri"/>
                <a:cs typeface="Arial"/>
              </a:rPr>
              <a:t>The owl and the pussycat</a:t>
            </a:r>
            <a:endParaRPr lang="en-US" sz="1200" b="1" u="sng">
              <a:latin typeface="Arial"/>
              <a:ea typeface="Calibri"/>
              <a:cs typeface="Arial" panose="020B0604020202020204" pitchFamily="34" charset="0"/>
            </a:endParaRPr>
          </a:p>
          <a:p>
            <a:r>
              <a:rPr lang="en-US" sz="1200">
                <a:solidFill>
                  <a:srgbClr val="000000"/>
                </a:solidFill>
                <a:latin typeface="Arial"/>
                <a:ea typeface="Calibri"/>
                <a:cs typeface="Arial"/>
              </a:rPr>
              <a:t>Do you love bugs?</a:t>
            </a:r>
            <a:endParaRPr lang="en-US" sz="1200" dirty="0">
              <a:solidFill>
                <a:srgbClr val="000000"/>
              </a:solidFill>
              <a:latin typeface="Arial"/>
              <a:ea typeface="Calibri"/>
              <a:cs typeface="Arial"/>
            </a:endParaRPr>
          </a:p>
          <a:p>
            <a:endParaRPr lang="en-US" sz="1200" dirty="0">
              <a:solidFill>
                <a:srgbClr val="000000"/>
              </a:solidFill>
              <a:latin typeface="Arial"/>
              <a:ea typeface="Calibri"/>
              <a:cs typeface="Arial"/>
            </a:endParaRPr>
          </a:p>
          <a:p>
            <a:endParaRPr lang="en-US" sz="1200" dirty="0">
              <a:solidFill>
                <a:srgbClr val="002060"/>
              </a:solidFill>
              <a:latin typeface="Arial"/>
              <a:ea typeface="Calibri"/>
              <a:cs typeface="Arial" panose="020B0604020202020204" pitchFamily="34" charset="0"/>
            </a:endParaRPr>
          </a:p>
          <a:p>
            <a:endParaRPr lang="en-GB" sz="1100" dirty="0">
              <a:latin typeface="Calibri" panose="020F0502020204030204"/>
              <a:ea typeface="Calibri"/>
              <a:cs typeface="Arial" panose="020B0604020202020204" pitchFamily="34" charset="0"/>
            </a:endParaRPr>
          </a:p>
          <a:p>
            <a:endParaRPr lang="en-GB" sz="8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310617" y="6669182"/>
            <a:ext cx="2255642" cy="198515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400" b="1" u="sng" dirty="0">
                <a:solidFill>
                  <a:srgbClr val="002060"/>
                </a:solidFill>
                <a:latin typeface="Arial"/>
                <a:cs typeface="Arial"/>
              </a:rPr>
              <a:t>History</a:t>
            </a:r>
          </a:p>
          <a:p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Great Explorers 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GB" sz="1400" dirty="0">
                <a:latin typeface="Arial"/>
                <a:cs typeface="Arial"/>
              </a:rPr>
              <a:t>Life of Neil Armstrong and Shackleton </a:t>
            </a:r>
          </a:p>
          <a:p>
            <a:endParaRPr lang="en-GB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400" b="1" dirty="0">
                <a:latin typeface="Arial"/>
                <a:cs typeface="Arial"/>
              </a:rPr>
              <a:t>Geography</a:t>
            </a:r>
            <a:endParaRPr lang="en-GB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400" dirty="0">
                <a:latin typeface="Arial"/>
                <a:cs typeface="Arial"/>
              </a:rPr>
              <a:t>Why is our </a:t>
            </a:r>
            <a:r>
              <a:rPr lang="en-GB" sz="1400">
                <a:latin typeface="Arial"/>
                <a:cs typeface="Arial"/>
              </a:rPr>
              <a:t>World Wonderful</a:t>
            </a:r>
            <a:r>
              <a:rPr lang="en-GB" sz="1400" dirty="0">
                <a:latin typeface="Arial"/>
                <a:cs typeface="Arial"/>
              </a:rPr>
              <a:t>?</a:t>
            </a:r>
            <a:endParaRPr lang="en-GB" sz="1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100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265055" y="4519216"/>
            <a:ext cx="2455049" cy="22313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Science</a:t>
            </a:r>
          </a:p>
          <a:p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Use of Everyday Materials: 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Comparing the suitability of materials by carrying out tests and recording data</a:t>
            </a: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Animals including humans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: Life cycles and health</a:t>
            </a: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Identifying the states of animal life cycles and carrying out tests to record growth.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7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38397" y="6335036"/>
            <a:ext cx="1984163" cy="132343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/>
                <a:cs typeface="Arial"/>
              </a:rPr>
              <a:t>Art</a:t>
            </a:r>
          </a:p>
          <a:p>
            <a:r>
              <a:rPr lang="en-GB" sz="1400" dirty="0"/>
              <a:t>Henri Rousseau</a:t>
            </a:r>
            <a:endParaRPr lang="en-GB" sz="1400">
              <a:ea typeface="Calibri"/>
              <a:cs typeface="Calibri"/>
            </a:endParaRPr>
          </a:p>
          <a:p>
            <a:endParaRPr lang="en-GB" sz="1200" dirty="0">
              <a:ea typeface="Calibri"/>
              <a:cs typeface="Calibri"/>
            </a:endParaRPr>
          </a:p>
          <a:p>
            <a:r>
              <a:rPr lang="en-GB" sz="1200" b="1" u="sng" dirty="0">
                <a:solidFill>
                  <a:srgbClr val="002060"/>
                </a:solidFill>
                <a:latin typeface="Arial"/>
                <a:cs typeface="Arial"/>
              </a:rPr>
              <a:t>DT</a:t>
            </a:r>
            <a:endParaRPr lang="en-US">
              <a:ea typeface="Calibri" panose="020F0502020204030204"/>
              <a:cs typeface="Calibri" panose="020F0502020204030204"/>
            </a:endParaRPr>
          </a:p>
          <a:p>
            <a:r>
              <a:rPr lang="en-US" sz="1200" dirty="0">
                <a:latin typeface="Arial"/>
                <a:cs typeface="Arial"/>
              </a:rPr>
              <a:t>Fairground wheels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836820" y="6815088"/>
            <a:ext cx="1776158" cy="14080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</a:t>
            </a:r>
          </a:p>
          <a:p>
            <a:r>
              <a:rPr lang="en-GB" sz="1050" b="1" u="sng" dirty="0">
                <a:latin typeface="Arial" panose="020B0604020202020204" pitchFamily="34" charset="0"/>
                <a:cs typeface="Arial" panose="020B0604020202020204" pitchFamily="34" charset="0"/>
              </a:rPr>
              <a:t>GetSet4PE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50" dirty="0">
                <a:latin typeface="Arial" panose="020B0604020202020204" pitchFamily="34" charset="0"/>
                <a:cs typeface="Arial" panose="020B0604020202020204" pitchFamily="34" charset="0"/>
              </a:rPr>
              <a:t>This term we will be doing Dance. The focus will be on the development of the following; actions, dynamic, space, confidence.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4800437" y="8292156"/>
            <a:ext cx="1991570" cy="1489584"/>
          </a:xfrm>
          <a:prstGeom prst="roundRect">
            <a:avLst/>
          </a:prstGeom>
          <a:solidFill>
            <a:schemeClr val="bg1">
              <a:alpha val="72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4794728" y="8292156"/>
            <a:ext cx="2137978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Computing</a:t>
            </a:r>
          </a:p>
          <a:p>
            <a:endParaRPr lang="en-GB" sz="7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Programming</a:t>
            </a:r>
          </a:p>
          <a:p>
            <a:pPr lvl="0"/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Decomposing algorithms</a:t>
            </a:r>
          </a:p>
          <a:p>
            <a:pPr lvl="0"/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Debugging</a:t>
            </a:r>
          </a:p>
          <a:p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Creating Media </a:t>
            </a: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Import and sequence digital images</a:t>
            </a:r>
            <a:endParaRPr lang="en-GB" sz="16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916748" y="2419952"/>
            <a:ext cx="2999338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Maths</a:t>
            </a:r>
          </a:p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Shape: </a:t>
            </a:r>
          </a:p>
          <a:p>
            <a:pPr marL="171450" indent="-171450">
              <a:buFontTx/>
              <a:buChar char="-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Recognise 2D and 3D shapes </a:t>
            </a:r>
          </a:p>
          <a:p>
            <a:pPr marL="171450" indent="-171450">
              <a:buFontTx/>
              <a:buChar char="-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Count sides, vertices, faces and edges</a:t>
            </a:r>
          </a:p>
          <a:p>
            <a:pPr marL="171450" indent="-171450">
              <a:buFontTx/>
              <a:buChar char="-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Lines of symmetry</a:t>
            </a:r>
          </a:p>
          <a:p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Money: 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recognising coins and making amounts</a:t>
            </a:r>
          </a:p>
          <a:p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Multiplication and division </a:t>
            </a: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    (2,3,5 &amp; 10)</a:t>
            </a:r>
          </a:p>
          <a:p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Mass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: Length, weight and temperature</a:t>
            </a:r>
          </a:p>
          <a:p>
            <a:endParaRPr lang="en-GB" sz="1400" dirty="0">
              <a:cs typeface="Arial" panose="020B0604020202020204" pitchFamily="34" charset="0"/>
            </a:endParaRPr>
          </a:p>
        </p:txBody>
      </p:sp>
      <p:pic>
        <p:nvPicPr>
          <p:cNvPr id="52" name="Picture 51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396" y="195253"/>
            <a:ext cx="2019440" cy="2060654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7529" y="1392218"/>
            <a:ext cx="1342002" cy="890979"/>
          </a:xfrm>
          <a:prstGeom prst="rect">
            <a:avLst/>
          </a:prstGeom>
        </p:spPr>
      </p:pic>
      <p:sp>
        <p:nvSpPr>
          <p:cNvPr id="42" name="Rounded Rectangle 41"/>
          <p:cNvSpPr/>
          <p:nvPr/>
        </p:nvSpPr>
        <p:spPr>
          <a:xfrm>
            <a:off x="2258581" y="8928688"/>
            <a:ext cx="2361446" cy="614810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TextBox 48"/>
          <p:cNvSpPr txBox="1"/>
          <p:nvPr/>
        </p:nvSpPr>
        <p:spPr>
          <a:xfrm>
            <a:off x="2310534" y="8933215"/>
            <a:ext cx="23310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Music</a:t>
            </a:r>
          </a:p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Listening to music and responding appropriately </a:t>
            </a:r>
            <a:endParaRPr lang="en-GB" sz="105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0970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2050D00CFE584BB9C575F16D585184" ma:contentTypeVersion="13" ma:contentTypeDescription="Create a new document." ma:contentTypeScope="" ma:versionID="8174b6cd6a34bdc84499a55f82dfa293">
  <xsd:schema xmlns:xsd="http://www.w3.org/2001/XMLSchema" xmlns:xs="http://www.w3.org/2001/XMLSchema" xmlns:p="http://schemas.microsoft.com/office/2006/metadata/properties" xmlns:ns2="709ed1fa-3339-4f95-bcf4-406cd817ec1e" xmlns:ns3="297c5e1b-f9ba-44c3-a503-67c3f4189faa" targetNamespace="http://schemas.microsoft.com/office/2006/metadata/properties" ma:root="true" ma:fieldsID="893b50b74d9067f5812646c8f54bccca" ns2:_="" ns3:_="">
    <xsd:import namespace="709ed1fa-3339-4f95-bcf4-406cd817ec1e"/>
    <xsd:import namespace="297c5e1b-f9ba-44c3-a503-67c3f4189fa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9ed1fa-3339-4f95-bcf4-406cd817ec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d190b30-a8c1-42ee-ae51-a144fdb6f1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9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7c5e1b-f9ba-44c3-a503-67c3f4189fa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ce534f1-fca1-4c35-a8a1-9ff1ec11c1fc}" ma:internalName="TaxCatchAll" ma:showField="CatchAllData" ma:web="297c5e1b-f9ba-44c3-a503-67c3f4189fa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7c5e1b-f9ba-44c3-a503-67c3f4189faa" xsi:nil="true"/>
    <lcf76f155ced4ddcb4097134ff3c332f xmlns="709ed1fa-3339-4f95-bcf4-406cd817ec1e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4943387-F4E5-46E5-A55A-833D929B49EC}"/>
</file>

<file path=customXml/itemProps2.xml><?xml version="1.0" encoding="utf-8"?>
<ds:datastoreItem xmlns:ds="http://schemas.openxmlformats.org/officeDocument/2006/customXml" ds:itemID="{440F1883-6EC7-478C-AA64-18E1CD97C392}">
  <ds:schemaRefs>
    <ds:schemaRef ds:uri="http://schemas.microsoft.com/office/2006/metadata/properties"/>
    <ds:schemaRef ds:uri="http://schemas.microsoft.com/office/infopath/2007/PartnerControls"/>
    <ds:schemaRef ds:uri="297c5e1b-f9ba-44c3-a503-67c3f4189faa"/>
    <ds:schemaRef ds:uri="709ed1fa-3339-4f95-bcf4-406cd817ec1e"/>
  </ds:schemaRefs>
</ds:datastoreItem>
</file>

<file path=customXml/itemProps3.xml><?xml version="1.0" encoding="utf-8"?>
<ds:datastoreItem xmlns:ds="http://schemas.openxmlformats.org/officeDocument/2006/customXml" ds:itemID="{BA51D468-4BED-4EE3-B35E-29C1A2A536E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1173</TotalTime>
  <Words>279</Words>
  <Application>Microsoft Office PowerPoint</Application>
  <PresentationFormat>A4 Paper (210x297 mm)</PresentationFormat>
  <Paragraphs>67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Alyssa Mercerr</dc:creator>
  <cp:lastModifiedBy>Ms Preece</cp:lastModifiedBy>
  <cp:revision>142</cp:revision>
  <dcterms:created xsi:type="dcterms:W3CDTF">2021-02-11T12:28:53Z</dcterms:created>
  <dcterms:modified xsi:type="dcterms:W3CDTF">2026-01-20T11:52:01Z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0x010100832050D00CFE584BB9C575F16D585184</vt:lpwstr>
  </property>
  <property fmtid="{D5CDD505-2E9C-101B-9397-08002B2CF9AE}" pid="3" name="MediaServiceImageTags">
    <vt:lpwstr/>
  </property>
</Properties>
</file>