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17" autoAdjust="0"/>
  </p:normalViewPr>
  <p:slideViewPr>
    <p:cSldViewPr snapToGrid="0">
      <p:cViewPr varScale="1">
        <p:scale>
          <a:sx n="73" d="100"/>
          <a:sy n="73" d="100"/>
        </p:scale>
        <p:origin x="32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yssa Maskell" userId="S::a.maskell@stethelberts.slough.sch.uk::387860b6-e084-4379-8167-c9c29c5a5283" providerId="AD" clId="Web-{95279CA5-B722-63BE-29D5-054DEBAE6997}"/>
    <pc:docChg chg="modSld">
      <pc:chgData name="Alyssa Maskell" userId="S::a.maskell@stethelberts.slough.sch.uk::387860b6-e084-4379-8167-c9c29c5a5283" providerId="AD" clId="Web-{95279CA5-B722-63BE-29D5-054DEBAE6997}" dt="2025-12-18T09:44:13.257" v="32" actId="20577"/>
      <pc:docMkLst>
        <pc:docMk/>
      </pc:docMkLst>
      <pc:sldChg chg="modSp">
        <pc:chgData name="Alyssa Maskell" userId="S::a.maskell@stethelberts.slough.sch.uk::387860b6-e084-4379-8167-c9c29c5a5283" providerId="AD" clId="Web-{95279CA5-B722-63BE-29D5-054DEBAE6997}" dt="2025-12-18T09:44:13.257" v="32" actId="20577"/>
        <pc:sldMkLst>
          <pc:docMk/>
          <pc:sldMk cId="3040970418" sldId="257"/>
        </pc:sldMkLst>
        <pc:spChg chg="mod">
          <ac:chgData name="Alyssa Maskell" userId="S::a.maskell@stethelberts.slough.sch.uk::387860b6-e084-4379-8167-c9c29c5a5283" providerId="AD" clId="Web-{95279CA5-B722-63BE-29D5-054DEBAE6997}" dt="2025-12-18T09:44:13.257" v="32" actId="20577"/>
          <ac:spMkLst>
            <pc:docMk/>
            <pc:sldMk cId="3040970418" sldId="257"/>
            <ac:spMk id="10" creationId="{00000000-0000-0000-0000-000000000000}"/>
          </ac:spMkLst>
        </pc:spChg>
      </pc:sldChg>
    </pc:docChg>
  </pc:docChgLst>
  <pc:docChgLst>
    <pc:chgData name="Alyssa Maskell" userId="S::a.maskell@stethelberts.slough.sch.uk::387860b6-e084-4379-8167-c9c29c5a5283" providerId="AD" clId="Web-{481930CA-D2E7-948C-AB79-3D42C7C71D35}"/>
    <pc:docChg chg="modSld">
      <pc:chgData name="Alyssa Maskell" userId="S::a.maskell@stethelberts.slough.sch.uk::387860b6-e084-4379-8167-c9c29c5a5283" providerId="AD" clId="Web-{481930CA-D2E7-948C-AB79-3D42C7C71D35}" dt="2025-12-18T09:41:46.994" v="77" actId="20577"/>
      <pc:docMkLst>
        <pc:docMk/>
      </pc:docMkLst>
      <pc:sldChg chg="modSp">
        <pc:chgData name="Alyssa Maskell" userId="S::a.maskell@stethelberts.slough.sch.uk::387860b6-e084-4379-8167-c9c29c5a5283" providerId="AD" clId="Web-{481930CA-D2E7-948C-AB79-3D42C7C71D35}" dt="2025-12-18T09:41:46.994" v="77" actId="20577"/>
        <pc:sldMkLst>
          <pc:docMk/>
          <pc:sldMk cId="3040970418" sldId="257"/>
        </pc:sldMkLst>
        <pc:spChg chg="mod">
          <ac:chgData name="Alyssa Maskell" userId="S::a.maskell@stethelberts.slough.sch.uk::387860b6-e084-4379-8167-c9c29c5a5283" providerId="AD" clId="Web-{481930CA-D2E7-948C-AB79-3D42C7C71D35}" dt="2025-12-18T09:41:46.994" v="77" actId="20577"/>
          <ac:spMkLst>
            <pc:docMk/>
            <pc:sldMk cId="3040970418" sldId="257"/>
            <ac:spMk id="10" creationId="{00000000-0000-0000-0000-000000000000}"/>
          </ac:spMkLst>
        </pc:spChg>
      </pc:sldChg>
    </pc:docChg>
  </pc:docChgLst>
  <pc:docChgLst>
    <pc:chgData name="Ms Preece" userId="44eac5f1-d25a-4886-9722-096db4868d8c" providerId="ADAL" clId="{3371F996-BB38-4391-8577-2D1286BF0330}"/>
    <pc:docChg chg="modSld">
      <pc:chgData name="Ms Preece" userId="44eac5f1-d25a-4886-9722-096db4868d8c" providerId="ADAL" clId="{3371F996-BB38-4391-8577-2D1286BF0330}" dt="2026-01-08T16:39:18.583" v="10" actId="404"/>
      <pc:docMkLst>
        <pc:docMk/>
      </pc:docMkLst>
      <pc:sldChg chg="modSp mod">
        <pc:chgData name="Ms Preece" userId="44eac5f1-d25a-4886-9722-096db4868d8c" providerId="ADAL" clId="{3371F996-BB38-4391-8577-2D1286BF0330}" dt="2026-01-08T16:39:18.583" v="10" actId="404"/>
        <pc:sldMkLst>
          <pc:docMk/>
          <pc:sldMk cId="3040970418" sldId="257"/>
        </pc:sldMkLst>
        <pc:spChg chg="mod">
          <ac:chgData name="Ms Preece" userId="44eac5f1-d25a-4886-9722-096db4868d8c" providerId="ADAL" clId="{3371F996-BB38-4391-8577-2D1286BF0330}" dt="2026-01-08T16:39:18.583" v="10" actId="404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08/01/2026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51343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50992" y="4874904"/>
            <a:ext cx="4046475" cy="1302486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408973"/>
            <a:ext cx="3644471" cy="2246311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3871927" y="2417156"/>
            <a:ext cx="2920080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91570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190525" y="6587030"/>
            <a:ext cx="2367154" cy="2140988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209418" y="4870717"/>
            <a:ext cx="3960559" cy="16927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3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The Preaching of John the Baptist</a:t>
            </a:r>
            <a:endParaRPr lang="en-GB" sz="120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Jesus is Baptised 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The Cure of a Paralytic 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Calming of the storm 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dirty="0">
                <a:solidFill>
                  <a:srgbClr val="000000"/>
                </a:solidFill>
                <a:latin typeface="Arial"/>
                <a:cs typeface="Arial"/>
              </a:rPr>
              <a:t>The Parable of the lost sheep </a:t>
            </a:r>
            <a:endParaRPr lang="en-GB" sz="1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62103" y="7956256"/>
            <a:ext cx="2125548" cy="1876447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80300" y="7980630"/>
            <a:ext cx="212926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Belonging to a group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roles and responsibilities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The internet in everyday life</a:t>
            </a:r>
          </a:p>
          <a:p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Money;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needs and wants, looking after money  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7723" y="6249814"/>
            <a:ext cx="2137291" cy="1600241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0390" y="75174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803" y="343663"/>
            <a:ext cx="3028394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2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Lent 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erm 2024-2025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1835" y="2393395"/>
            <a:ext cx="3643170" cy="295465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Literacy &amp; Guided Reading</a:t>
            </a:r>
          </a:p>
          <a:p>
            <a:r>
              <a:rPr lang="en-GB" sz="1100" b="1" dirty="0">
                <a:latin typeface="Arial" panose="020B0604020202020204" pitchFamily="34" charset="0"/>
                <a:cs typeface="Arial" panose="020B0604020202020204" pitchFamily="34" charset="0"/>
              </a:rPr>
              <a:t>Key Texts to Study:</a:t>
            </a:r>
          </a:p>
          <a:p>
            <a:r>
              <a:rPr lang="en-US" sz="1200" dirty="0">
                <a:latin typeface="Arial"/>
                <a:cs typeface="Arial"/>
              </a:rPr>
              <a:t>The Tree and the River </a:t>
            </a:r>
            <a:endParaRPr lang="en-US" dirty="0">
              <a:latin typeface="Arial"/>
              <a:cs typeface="Arial"/>
            </a:endParaRPr>
          </a:p>
          <a:p>
            <a:r>
              <a:rPr lang="en-US" sz="1200" dirty="0">
                <a:latin typeface="Arial"/>
                <a:cs typeface="Arial"/>
              </a:rPr>
              <a:t>How to Catch a Star </a:t>
            </a:r>
          </a:p>
          <a:p>
            <a:r>
              <a:rPr lang="en-US" sz="1200" err="1">
                <a:latin typeface="Arial"/>
                <a:cs typeface="Arial"/>
              </a:rPr>
              <a:t>Augu</a:t>
            </a:r>
            <a:r>
              <a:rPr lang="en-US" sz="1200">
                <a:latin typeface="Arial"/>
                <a:cs typeface="Arial"/>
              </a:rPr>
              <a:t>stus and his smile</a:t>
            </a:r>
            <a:endParaRPr lang="en-US" sz="1200" dirty="0">
              <a:latin typeface="Arial"/>
              <a:cs typeface="Arial"/>
            </a:endParaRPr>
          </a:p>
          <a:p>
            <a:r>
              <a:rPr lang="en-US" sz="1200" err="1">
                <a:solidFill>
                  <a:srgbClr val="000000"/>
                </a:solidFill>
                <a:latin typeface="Arial"/>
                <a:cs typeface="Arial"/>
              </a:rPr>
              <a:t>Fro</a:t>
            </a:r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g and a stranger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200">
                <a:solidFill>
                  <a:srgbClr val="000000"/>
                </a:solidFill>
                <a:latin typeface="Arial"/>
                <a:cs typeface="Arial"/>
              </a:rPr>
              <a:t>Rapunzel</a:t>
            </a:r>
            <a:endParaRPr lang="en-US" sz="1200" dirty="0">
              <a:solidFill>
                <a:srgbClr val="000000"/>
              </a:solidFill>
              <a:latin typeface="Arial"/>
              <a:cs typeface="Arial"/>
            </a:endParaRPr>
          </a:p>
          <a:p>
            <a:endParaRPr lang="en-US" sz="1200" b="1" u="sng" dirty="0">
              <a:solidFill>
                <a:srgbClr val="002060"/>
              </a:solidFill>
              <a:latin typeface="Arial"/>
              <a:cs typeface="Arial"/>
            </a:endParaRPr>
          </a:p>
          <a:p>
            <a:r>
              <a:rPr lang="en-US" sz="1200" b="1" u="sng">
                <a:solidFill>
                  <a:srgbClr val="002060"/>
                </a:solidFill>
                <a:latin typeface="Arial"/>
                <a:cs typeface="Arial"/>
              </a:rPr>
              <a:t>Guided Reading</a:t>
            </a:r>
            <a:endParaRPr lang="en-US" sz="1200">
              <a:solidFill>
                <a:srgbClr val="000000"/>
              </a:solidFill>
              <a:latin typeface="Arial"/>
              <a:cs typeface="Arial"/>
            </a:endParaRPr>
          </a:p>
          <a:p>
            <a:r>
              <a:rPr lang="en-US" sz="1200">
                <a:latin typeface="Arial"/>
                <a:ea typeface="Calibri"/>
                <a:cs typeface="Arial"/>
              </a:rPr>
              <a:t>The day the crayons quit </a:t>
            </a:r>
            <a:endParaRPr lang="en-US"/>
          </a:p>
          <a:p>
            <a:r>
              <a:rPr lang="en-US" sz="1200">
                <a:latin typeface="Arial"/>
                <a:ea typeface="Calibri"/>
                <a:cs typeface="Arial"/>
              </a:rPr>
              <a:t>The owl and the pussycat</a:t>
            </a:r>
            <a:endParaRPr lang="en-US" sz="1200" b="1" u="sng">
              <a:latin typeface="Arial"/>
              <a:ea typeface="Calibri"/>
              <a:cs typeface="Arial" panose="020B0604020202020204" pitchFamily="34" charset="0"/>
            </a:endParaRPr>
          </a:p>
          <a:p>
            <a:r>
              <a:rPr lang="en-US" sz="1200">
                <a:solidFill>
                  <a:srgbClr val="000000"/>
                </a:solidFill>
                <a:latin typeface="Arial"/>
                <a:ea typeface="Calibri"/>
                <a:cs typeface="Arial"/>
              </a:rPr>
              <a:t>Do you love bugs?</a:t>
            </a:r>
            <a:endParaRPr lang="en-US" sz="1200" dirty="0">
              <a:solidFill>
                <a:srgbClr val="000000"/>
              </a:solidFill>
              <a:latin typeface="Arial"/>
              <a:ea typeface="Calibri"/>
              <a:cs typeface="Arial"/>
            </a:endParaRPr>
          </a:p>
          <a:p>
            <a:endParaRPr lang="en-US" sz="1200" dirty="0">
              <a:solidFill>
                <a:srgbClr val="000000"/>
              </a:solidFill>
              <a:latin typeface="Arial"/>
              <a:ea typeface="Calibri"/>
              <a:cs typeface="Arial"/>
            </a:endParaRPr>
          </a:p>
          <a:p>
            <a:endParaRPr lang="en-US" sz="1200" dirty="0">
              <a:solidFill>
                <a:srgbClr val="002060"/>
              </a:solidFill>
              <a:latin typeface="Arial"/>
              <a:ea typeface="Calibri"/>
              <a:cs typeface="Arial" panose="020B0604020202020204" pitchFamily="34" charset="0"/>
            </a:endParaRPr>
          </a:p>
          <a:p>
            <a:endParaRPr lang="en-GB" sz="1100" dirty="0">
              <a:latin typeface="Calibri" panose="020F0502020204030204"/>
              <a:ea typeface="Calibri"/>
              <a:cs typeface="Arial" panose="020B0604020202020204" pitchFamily="34" charset="0"/>
            </a:endParaRPr>
          </a:p>
          <a:p>
            <a:endParaRPr lang="en-GB" sz="8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10617" y="6669182"/>
            <a:ext cx="2255642" cy="19851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400" b="1" u="sng" dirty="0">
                <a:solidFill>
                  <a:srgbClr val="002060"/>
                </a:solidFill>
                <a:latin typeface="Arial"/>
                <a:cs typeface="Arial"/>
              </a:rPr>
              <a:t>History</a:t>
            </a:r>
          </a:p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Great Explorers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400" dirty="0">
                <a:latin typeface="Arial"/>
                <a:cs typeface="Arial"/>
              </a:rPr>
              <a:t>Life of Neil Armstrong and Shackleton </a:t>
            </a:r>
          </a:p>
          <a:p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b="1" dirty="0">
                <a:latin typeface="Arial"/>
                <a:cs typeface="Arial"/>
              </a:rPr>
              <a:t>Geography</a:t>
            </a:r>
            <a:endParaRPr lang="en-GB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400" dirty="0">
                <a:latin typeface="Arial"/>
                <a:cs typeface="Arial"/>
              </a:rPr>
              <a:t>Why is our </a:t>
            </a:r>
            <a:r>
              <a:rPr lang="en-GB" sz="1400">
                <a:latin typeface="Arial"/>
                <a:cs typeface="Arial"/>
              </a:rPr>
              <a:t>World Wonderful</a:t>
            </a:r>
            <a:r>
              <a:rPr lang="en-GB" sz="1400" dirty="0">
                <a:latin typeface="Arial"/>
                <a:cs typeface="Arial"/>
              </a:rPr>
              <a:t>?</a:t>
            </a:r>
            <a:endParaRPr lang="en-GB" sz="14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100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265055" y="4519216"/>
            <a:ext cx="2455049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Use of Everyday Materials: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Comparing the suitability of materials by carrying out tests and recording data</a:t>
            </a:r>
          </a:p>
          <a:p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Animals including humans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Life cycles and health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Identifying the states of animal life cycles and carrying out tests to record growth.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7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8397" y="6335036"/>
            <a:ext cx="1984163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Art</a:t>
            </a:r>
          </a:p>
          <a:p>
            <a:r>
              <a:rPr lang="en-GB" sz="1400" dirty="0"/>
              <a:t>Henri Rousseau</a:t>
            </a:r>
            <a:endParaRPr lang="en-GB" sz="1400">
              <a:ea typeface="Calibri"/>
              <a:cs typeface="Calibri"/>
            </a:endParaRPr>
          </a:p>
          <a:p>
            <a:endParaRPr lang="en-GB" sz="1200" dirty="0">
              <a:ea typeface="Calibri"/>
              <a:cs typeface="Calibri"/>
            </a:endParaRPr>
          </a:p>
          <a:p>
            <a:r>
              <a:rPr lang="en-GB" sz="1200" b="1" u="sng" dirty="0">
                <a:solidFill>
                  <a:srgbClr val="002060"/>
                </a:solidFill>
                <a:latin typeface="Arial"/>
                <a:cs typeface="Arial"/>
              </a:rPr>
              <a:t>DT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US" sz="1200" dirty="0">
                <a:latin typeface="Arial"/>
                <a:cs typeface="Arial"/>
              </a:rPr>
              <a:t>Fairground wheels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36820" y="6815088"/>
            <a:ext cx="1776158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 dirty="0">
                <a:latin typeface="Arial" panose="020B0604020202020204" pitchFamily="34" charset="0"/>
                <a:cs typeface="Arial" panose="020B0604020202020204" pitchFamily="34" charset="0"/>
              </a:rPr>
              <a:t>GetSet4PE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050" dirty="0">
                <a:latin typeface="Arial" panose="020B0604020202020204" pitchFamily="34" charset="0"/>
                <a:cs typeface="Arial" panose="020B0604020202020204" pitchFamily="34" charset="0"/>
              </a:rPr>
              <a:t>This term we will be doing Dance. The focus will be on the development of the following; actions, dynamic, space, confidence.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91570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794728" y="8292156"/>
            <a:ext cx="2137978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endParaRPr lang="en-GB" sz="7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Programming</a:t>
            </a:r>
          </a:p>
          <a:p>
            <a:pPr lvl="0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Decomposing algorithms</a:t>
            </a:r>
          </a:p>
          <a:p>
            <a:pPr lvl="0"/>
            <a:r>
              <a:rPr lang="en-GB" sz="1100" dirty="0">
                <a:latin typeface="Arial" panose="020B0604020202020204" pitchFamily="34" charset="0"/>
                <a:cs typeface="Arial" panose="020B0604020202020204" pitchFamily="34" charset="0"/>
              </a:rPr>
              <a:t>Debugging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Creating Media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Import and sequence digital images</a:t>
            </a:r>
            <a:endParaRPr lang="en-GB" sz="16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16748" y="2419952"/>
            <a:ext cx="2999338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Shape: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Recognise 2D and 3D shapes 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Count sides, vertices, faces and edges</a:t>
            </a:r>
          </a:p>
          <a:p>
            <a:pPr marL="171450" indent="-171450">
              <a:buFontTx/>
              <a:buChar char="-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Lines of symmetry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Money: 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recognising coins and making amounts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Multiplication and division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    (2,3,5 &amp; 10)</a:t>
            </a:r>
          </a:p>
          <a:p>
            <a:r>
              <a:rPr lang="en-GB" sz="1200" b="1" dirty="0">
                <a:latin typeface="Arial" panose="020B0604020202020204" pitchFamily="34" charset="0"/>
                <a:cs typeface="Arial" panose="020B0604020202020204" pitchFamily="34" charset="0"/>
              </a:rPr>
              <a:t>Mass</a:t>
            </a:r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: Length, weight and temperature</a:t>
            </a:r>
          </a:p>
          <a:p>
            <a:endParaRPr lang="en-GB" sz="1400" dirty="0">
              <a:cs typeface="Arial" panose="020B0604020202020204" pitchFamily="34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396" y="195253"/>
            <a:ext cx="2019440" cy="2060654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258581" y="8928688"/>
            <a:ext cx="2361446" cy="61481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310534" y="8933215"/>
            <a:ext cx="23310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</a:t>
            </a:r>
          </a:p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Listening to music and responding appropriately </a:t>
            </a:r>
            <a:endParaRPr lang="en-GB" sz="105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ac3fe7c79932c2f19361fd3f8a212a5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508c958c0835ae788e6afbd1e52a9b82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908BCF-F775-4E99-809C-1EE107CDD4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51D468-4BED-4EE3-B35E-29C1A2A536E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40F1883-6EC7-478C-AA64-18E1CD97C392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1173</TotalTime>
  <Words>279</Words>
  <Application>Microsoft Office PowerPoint</Application>
  <PresentationFormat>A4 Paper (210x297 mm)</PresentationFormat>
  <Paragraphs>67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139</cp:revision>
  <dcterms:created xsi:type="dcterms:W3CDTF">2021-02-11T12:28:53Z</dcterms:created>
  <dcterms:modified xsi:type="dcterms:W3CDTF">2026-01-08T16:39:19Z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