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3"/>
  </p:handoutMasterIdLst>
  <p:sldIdLst>
    <p:sldId id="256" r:id="rId2"/>
    <p:sldId id="258" r:id="rId3"/>
    <p:sldId id="259" r:id="rId4"/>
    <p:sldId id="257" r:id="rId5"/>
    <p:sldId id="260" r:id="rId6"/>
    <p:sldId id="261" r:id="rId7"/>
    <p:sldId id="262" r:id="rId8"/>
    <p:sldId id="265" r:id="rId9"/>
    <p:sldId id="266" r:id="rId10"/>
    <p:sldId id="264" r:id="rId11"/>
    <p:sldId id="263"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7" d="100"/>
          <a:sy n="77" d="100"/>
        </p:scale>
        <p:origin x="32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6C0C77E-DED6-4237-ABEE-4DBB52436E21}" type="datetimeFigureOut">
              <a:rPr lang="en-GB" smtClean="0"/>
              <a:t>16/06/2022</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1206F15-3248-490C-8773-623DE4FFC109}" type="slidenum">
              <a:rPr lang="en-GB" smtClean="0"/>
              <a:t>‹#›</a:t>
            </a:fld>
            <a:endParaRPr lang="en-GB"/>
          </a:p>
        </p:txBody>
      </p:sp>
    </p:spTree>
    <p:extLst>
      <p:ext uri="{BB962C8B-B14F-4D97-AF65-F5344CB8AC3E}">
        <p14:creationId xmlns:p14="http://schemas.microsoft.com/office/powerpoint/2010/main" val="28158022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6/16/2022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6/16/2022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t>Supporting your Child’s Well-Being</a:t>
            </a:r>
            <a:endParaRPr lang="en-GB" dirty="0"/>
          </a:p>
        </p:txBody>
      </p:sp>
      <p:sp>
        <p:nvSpPr>
          <p:cNvPr id="3" name="Subtitle 2"/>
          <p:cNvSpPr>
            <a:spLocks noGrp="1"/>
          </p:cNvSpPr>
          <p:nvPr>
            <p:ph type="subTitle" idx="1"/>
          </p:nvPr>
        </p:nvSpPr>
        <p:spPr/>
        <p:txBody>
          <a:bodyPr/>
          <a:lstStyle/>
          <a:p>
            <a:pPr algn="ctr"/>
            <a:r>
              <a:rPr lang="en-GB" dirty="0" smtClean="0"/>
              <a:t>Parent </a:t>
            </a:r>
            <a:r>
              <a:rPr lang="en-GB" dirty="0" smtClean="0"/>
              <a:t>Workshop</a:t>
            </a:r>
            <a:r>
              <a:rPr lang="en-GB" dirty="0" smtClean="0"/>
              <a:t> 14</a:t>
            </a:r>
            <a:r>
              <a:rPr lang="en-GB" baseline="30000" dirty="0" smtClean="0"/>
              <a:t>th</a:t>
            </a:r>
            <a:r>
              <a:rPr lang="en-GB" dirty="0" smtClean="0"/>
              <a:t> June </a:t>
            </a:r>
            <a:r>
              <a:rPr lang="en-GB" dirty="0" smtClean="0"/>
              <a:t>2022</a:t>
            </a:r>
            <a:endParaRPr lang="en-GB" dirty="0"/>
          </a:p>
        </p:txBody>
      </p:sp>
    </p:spTree>
    <p:extLst>
      <p:ext uri="{BB962C8B-B14F-4D97-AF65-F5344CB8AC3E}">
        <p14:creationId xmlns:p14="http://schemas.microsoft.com/office/powerpoint/2010/main" val="82956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2654" y="246665"/>
            <a:ext cx="10446328" cy="4062651"/>
          </a:xfrm>
          <a:prstGeom prst="rect">
            <a:avLst/>
          </a:prstGeom>
        </p:spPr>
        <p:txBody>
          <a:bodyPr wrap="square">
            <a:spAutoFit/>
          </a:bodyPr>
          <a:lstStyle/>
          <a:p>
            <a:r>
              <a:rPr lang="en-US" sz="2400" b="1" dirty="0" smtClean="0">
                <a:solidFill>
                  <a:srgbClr val="FF0000"/>
                </a:solidFill>
                <a:latin typeface="Open Sans"/>
              </a:rPr>
              <a:t>Sleep</a:t>
            </a:r>
          </a:p>
          <a:p>
            <a:pPr>
              <a:buFont typeface="Arial" panose="020B0604020202020204" pitchFamily="34" charset="0"/>
              <a:buChar char="•"/>
            </a:pPr>
            <a:r>
              <a:rPr lang="en-US" dirty="0" smtClean="0">
                <a:solidFill>
                  <a:srgbClr val="000000"/>
                </a:solidFill>
                <a:latin typeface="Open Sans"/>
              </a:rPr>
              <a:t>Make </a:t>
            </a:r>
            <a:r>
              <a:rPr lang="en-US" dirty="0">
                <a:solidFill>
                  <a:srgbClr val="000000"/>
                </a:solidFill>
                <a:latin typeface="Open Sans"/>
              </a:rPr>
              <a:t>sure your child gets the </a:t>
            </a:r>
            <a:r>
              <a:rPr lang="en-US" u="sng" dirty="0" smtClean="0">
                <a:solidFill>
                  <a:srgbClr val="017DE5"/>
                </a:solidFill>
                <a:latin typeface="Open Sans"/>
              </a:rPr>
              <a:t>sleep</a:t>
            </a:r>
            <a:r>
              <a:rPr lang="en-US" dirty="0" smtClean="0">
                <a:solidFill>
                  <a:srgbClr val="000000"/>
                </a:solidFill>
                <a:latin typeface="Open Sans"/>
              </a:rPr>
              <a:t> they </a:t>
            </a:r>
            <a:r>
              <a:rPr lang="en-US" dirty="0">
                <a:solidFill>
                  <a:srgbClr val="000000"/>
                </a:solidFill>
                <a:latin typeface="Open Sans"/>
              </a:rPr>
              <a:t>need. Quality sleep will help your child to manage stress and a busy life</a:t>
            </a:r>
            <a:r>
              <a:rPr lang="en-US" dirty="0" smtClean="0">
                <a:solidFill>
                  <a:srgbClr val="000000"/>
                </a:solidFill>
                <a:latin typeface="Open Sans"/>
              </a:rPr>
              <a:t>. Sleep is also important for their growth.  </a:t>
            </a:r>
          </a:p>
          <a:p>
            <a:pPr>
              <a:buFont typeface="Arial" panose="020B0604020202020204" pitchFamily="34" charset="0"/>
              <a:buChar char="•"/>
            </a:pPr>
            <a:endParaRPr lang="en-US" b="1" dirty="0">
              <a:solidFill>
                <a:srgbClr val="000000"/>
              </a:solidFill>
              <a:latin typeface="Open Sans"/>
            </a:endParaRPr>
          </a:p>
          <a:p>
            <a:endParaRPr lang="en-US" dirty="0">
              <a:solidFill>
                <a:srgbClr val="000000"/>
              </a:solidFill>
              <a:latin typeface="Open Sans"/>
            </a:endParaRPr>
          </a:p>
          <a:p>
            <a:endParaRPr lang="en-US" b="1" dirty="0" smtClean="0">
              <a:solidFill>
                <a:srgbClr val="FF0000"/>
              </a:solidFill>
              <a:latin typeface="Open Sans"/>
            </a:endParaRPr>
          </a:p>
          <a:p>
            <a:endParaRPr lang="en-US" b="1" dirty="0" smtClean="0">
              <a:solidFill>
                <a:srgbClr val="FF0000"/>
              </a:solidFill>
              <a:latin typeface="Open Sans"/>
            </a:endParaRPr>
          </a:p>
          <a:p>
            <a:endParaRPr lang="en-US" b="1" dirty="0">
              <a:solidFill>
                <a:srgbClr val="FF0000"/>
              </a:solidFill>
              <a:latin typeface="Open Sans"/>
            </a:endParaRPr>
          </a:p>
          <a:p>
            <a:endParaRPr lang="en-US" b="1" dirty="0" smtClean="0">
              <a:solidFill>
                <a:srgbClr val="FF0000"/>
              </a:solidFill>
              <a:latin typeface="Open Sans"/>
            </a:endParaRPr>
          </a:p>
          <a:p>
            <a:endParaRPr lang="en-US" b="1" dirty="0">
              <a:solidFill>
                <a:srgbClr val="FF0000"/>
              </a:solidFill>
              <a:latin typeface="Open Sans"/>
            </a:endParaRPr>
          </a:p>
          <a:p>
            <a:endParaRPr lang="en-US" b="1" dirty="0" smtClean="0">
              <a:solidFill>
                <a:srgbClr val="FF0000"/>
              </a:solidFill>
              <a:latin typeface="Open Sans"/>
            </a:endParaRPr>
          </a:p>
          <a:p>
            <a:r>
              <a:rPr lang="en-US" b="1" dirty="0" smtClean="0">
                <a:solidFill>
                  <a:srgbClr val="FF0000"/>
                </a:solidFill>
                <a:latin typeface="Open Sans"/>
              </a:rPr>
              <a:t>Bedtime Routine </a:t>
            </a:r>
            <a:r>
              <a:rPr lang="en-US" dirty="0"/>
              <a:t>Sticking to a set pattern each night will help your child to settle before bed and give them the time to calm down before sleeping. Going to the toilet as the last task before getting into bed can also help prevent your child from needing to get up in the night time.</a:t>
            </a:r>
            <a:endParaRPr lang="en-US" b="1" dirty="0">
              <a:solidFill>
                <a:srgbClr val="FF0000"/>
              </a:solidFill>
              <a:latin typeface="Open Sans"/>
            </a:endParaRPr>
          </a:p>
        </p:txBody>
      </p:sp>
      <p:sp>
        <p:nvSpPr>
          <p:cNvPr id="3" name="Rectangle 2"/>
          <p:cNvSpPr/>
          <p:nvPr/>
        </p:nvSpPr>
        <p:spPr>
          <a:xfrm>
            <a:off x="572654" y="4564330"/>
            <a:ext cx="8599054" cy="1200329"/>
          </a:xfrm>
          <a:prstGeom prst="rect">
            <a:avLst/>
          </a:prstGeom>
        </p:spPr>
        <p:txBody>
          <a:bodyPr wrap="square">
            <a:spAutoFit/>
          </a:bodyPr>
          <a:lstStyle/>
          <a:p>
            <a:pPr marL="285750" indent="-285750">
              <a:buFont typeface="Arial" panose="020B0604020202020204" pitchFamily="34" charset="0"/>
              <a:buChar char="•"/>
            </a:pPr>
            <a:r>
              <a:rPr lang="en-US" dirty="0">
                <a:solidFill>
                  <a:srgbClr val="231F20"/>
                </a:solidFill>
                <a:latin typeface="ReithSans"/>
              </a:rPr>
              <a:t> Start quiet time about one hour before your child goes to sleep, by tidying away toys and screens.</a:t>
            </a:r>
          </a:p>
          <a:p>
            <a:r>
              <a:rPr lang="en-US" dirty="0">
                <a:solidFill>
                  <a:srgbClr val="231F20"/>
                </a:solidFill>
                <a:latin typeface="ReithSans"/>
              </a:rPr>
              <a:t>• </a:t>
            </a:r>
            <a:r>
              <a:rPr lang="en-US" dirty="0" smtClean="0">
                <a:solidFill>
                  <a:srgbClr val="231F20"/>
                </a:solidFill>
                <a:latin typeface="ReithSans"/>
              </a:rPr>
              <a:t>   Run </a:t>
            </a:r>
            <a:r>
              <a:rPr lang="en-US" dirty="0">
                <a:solidFill>
                  <a:srgbClr val="231F20"/>
                </a:solidFill>
                <a:latin typeface="ReithSans"/>
              </a:rPr>
              <a:t>your child a </a:t>
            </a:r>
            <a:r>
              <a:rPr lang="en-US" dirty="0" smtClean="0">
                <a:solidFill>
                  <a:srgbClr val="231F20"/>
                </a:solidFill>
                <a:latin typeface="ReithSans"/>
              </a:rPr>
              <a:t>bath </a:t>
            </a:r>
            <a:r>
              <a:rPr lang="en-US" dirty="0">
                <a:solidFill>
                  <a:srgbClr val="231F20"/>
                </a:solidFill>
                <a:latin typeface="ReithSans"/>
              </a:rPr>
              <a:t>and keep to a ten minute time limit</a:t>
            </a:r>
            <a:r>
              <a:rPr lang="en-US" dirty="0" smtClean="0">
                <a:solidFill>
                  <a:srgbClr val="231F20"/>
                </a:solidFill>
                <a:latin typeface="ReithSans"/>
              </a:rPr>
              <a:t>.</a:t>
            </a:r>
          </a:p>
          <a:p>
            <a:pPr marL="285750" indent="-285750">
              <a:buFont typeface="Arial" panose="020B0604020202020204" pitchFamily="34" charset="0"/>
              <a:buChar char="•"/>
            </a:pPr>
            <a:r>
              <a:rPr lang="en-US" dirty="0" smtClean="0">
                <a:solidFill>
                  <a:srgbClr val="231F20"/>
                </a:solidFill>
                <a:latin typeface="ReithSans"/>
              </a:rPr>
              <a:t>Read them a bedtime story to relax them.</a:t>
            </a:r>
            <a:endParaRPr lang="en-US" dirty="0">
              <a:solidFill>
                <a:srgbClr val="231F20"/>
              </a:solidFill>
              <a:latin typeface="ReithSans"/>
            </a:endParaRPr>
          </a:p>
        </p:txBody>
      </p:sp>
      <p:sp>
        <p:nvSpPr>
          <p:cNvPr id="7" name="Rectangle 6"/>
          <p:cNvSpPr/>
          <p:nvPr/>
        </p:nvSpPr>
        <p:spPr>
          <a:xfrm>
            <a:off x="506152" y="2082332"/>
            <a:ext cx="11296071" cy="646331"/>
          </a:xfrm>
          <a:prstGeom prst="rect">
            <a:avLst/>
          </a:prstGeom>
        </p:spPr>
        <p:txBody>
          <a:bodyPr wrap="square">
            <a:spAutoFit/>
          </a:bodyPr>
          <a:lstStyle/>
          <a:p>
            <a:pPr marL="285750" indent="-285750">
              <a:buFont typeface="Arial" panose="020B0604020202020204" pitchFamily="34" charset="0"/>
              <a:buChar char="•"/>
            </a:pPr>
            <a:r>
              <a:rPr lang="en-US" dirty="0">
                <a:solidFill>
                  <a:srgbClr val="000000"/>
                </a:solidFill>
                <a:latin typeface="FrutigerLTCom"/>
              </a:rPr>
              <a:t>Your child’s </a:t>
            </a:r>
            <a:r>
              <a:rPr lang="en-US" dirty="0">
                <a:solidFill>
                  <a:schemeClr val="accent2"/>
                </a:solidFill>
                <a:latin typeface="FrutigerLTCom"/>
              </a:rPr>
              <a:t>sleeping environment </a:t>
            </a:r>
            <a:r>
              <a:rPr lang="en-US" dirty="0">
                <a:solidFill>
                  <a:srgbClr val="000000"/>
                </a:solidFill>
                <a:latin typeface="FrutigerLTCom"/>
              </a:rPr>
              <a:t>should be a place where they feel safe and secure, </a:t>
            </a:r>
            <a:endParaRPr lang="en-US" dirty="0" smtClean="0">
              <a:solidFill>
                <a:srgbClr val="000000"/>
              </a:solidFill>
              <a:latin typeface="FrutigerLTCom"/>
            </a:endParaRPr>
          </a:p>
          <a:p>
            <a:r>
              <a:rPr lang="en-US" dirty="0" smtClean="0">
                <a:solidFill>
                  <a:srgbClr val="000000"/>
                </a:solidFill>
                <a:latin typeface="FrutigerLTCom"/>
              </a:rPr>
              <a:t>but </a:t>
            </a:r>
            <a:r>
              <a:rPr lang="en-US" dirty="0">
                <a:solidFill>
                  <a:srgbClr val="000000"/>
                </a:solidFill>
                <a:latin typeface="FrutigerLTCom"/>
              </a:rPr>
              <a:t>should also be a place to sleep and not </a:t>
            </a:r>
            <a:r>
              <a:rPr lang="en-US" dirty="0" smtClean="0">
                <a:solidFill>
                  <a:srgbClr val="000000"/>
                </a:solidFill>
                <a:latin typeface="FrutigerLTCom"/>
              </a:rPr>
              <a:t>play</a:t>
            </a:r>
            <a:r>
              <a:rPr lang="en-US" dirty="0">
                <a:solidFill>
                  <a:srgbClr val="000000"/>
                </a:solidFill>
                <a:latin typeface="FrutigerLTCom"/>
              </a:rPr>
              <a:t>.</a:t>
            </a:r>
          </a:p>
        </p:txBody>
      </p:sp>
    </p:spTree>
    <p:extLst>
      <p:ext uri="{BB962C8B-B14F-4D97-AF65-F5344CB8AC3E}">
        <p14:creationId xmlns:p14="http://schemas.microsoft.com/office/powerpoint/2010/main" val="439687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52284287"/>
              </p:ext>
            </p:extLst>
          </p:nvPr>
        </p:nvGraphicFramePr>
        <p:xfrm>
          <a:off x="1080649" y="1733276"/>
          <a:ext cx="8968514" cy="4547451"/>
        </p:xfrm>
        <a:graphic>
          <a:graphicData uri="http://schemas.openxmlformats.org/drawingml/2006/table">
            <a:tbl>
              <a:tblPr/>
              <a:tblGrid>
                <a:gridCol w="4484257">
                  <a:extLst>
                    <a:ext uri="{9D8B030D-6E8A-4147-A177-3AD203B41FA5}">
                      <a16:colId xmlns:a16="http://schemas.microsoft.com/office/drawing/2014/main" val="3573876372"/>
                    </a:ext>
                  </a:extLst>
                </a:gridCol>
                <a:gridCol w="4484257">
                  <a:extLst>
                    <a:ext uri="{9D8B030D-6E8A-4147-A177-3AD203B41FA5}">
                      <a16:colId xmlns:a16="http://schemas.microsoft.com/office/drawing/2014/main" val="3134257583"/>
                    </a:ext>
                  </a:extLst>
                </a:gridCol>
              </a:tblGrid>
              <a:tr h="965521">
                <a:tc>
                  <a:txBody>
                    <a:bodyPr/>
                    <a:lstStyle/>
                    <a:p>
                      <a:r>
                        <a:rPr lang="en-GB" sz="2400" u="sng" dirty="0">
                          <a:effectLst/>
                        </a:rPr>
                        <a:t>Your child’s age</a:t>
                      </a:r>
                    </a:p>
                  </a:txBody>
                  <a:tcPr marL="93398" marR="93398" marT="93398" marB="93398" anchor="ctr">
                    <a:lnL>
                      <a:noFill/>
                    </a:lnL>
                    <a:lnR>
                      <a:noFill/>
                    </a:lnR>
                    <a:lnT>
                      <a:noFill/>
                    </a:lnT>
                    <a:lnB>
                      <a:noFill/>
                    </a:lnB>
                  </a:tcPr>
                </a:tc>
                <a:tc>
                  <a:txBody>
                    <a:bodyPr/>
                    <a:lstStyle/>
                    <a:p>
                      <a:r>
                        <a:rPr lang="en-US" sz="2400" u="sng" dirty="0">
                          <a:effectLst/>
                        </a:rPr>
                        <a:t>Recommended sleep time in 24 hours</a:t>
                      </a:r>
                    </a:p>
                  </a:txBody>
                  <a:tcPr marL="93398" marR="93398" marT="93398" marB="93398" anchor="ctr">
                    <a:lnL>
                      <a:noFill/>
                    </a:lnL>
                    <a:lnR>
                      <a:noFill/>
                    </a:lnR>
                    <a:lnT>
                      <a:noFill/>
                    </a:lnT>
                    <a:lnB>
                      <a:noFill/>
                    </a:lnB>
                  </a:tcPr>
                </a:tc>
                <a:extLst>
                  <a:ext uri="{0D108BD9-81ED-4DB2-BD59-A6C34878D82A}">
                    <a16:rowId xmlns:a16="http://schemas.microsoft.com/office/drawing/2014/main" val="2418630327"/>
                  </a:ext>
                </a:extLst>
              </a:tr>
              <a:tr h="716386">
                <a:tc>
                  <a:txBody>
                    <a:bodyPr/>
                    <a:lstStyle/>
                    <a:p>
                      <a:r>
                        <a:rPr lang="en-US" sz="2400" dirty="0">
                          <a:effectLst/>
                        </a:rPr>
                        <a:t>Infants 4 to 12 months</a:t>
                      </a:r>
                    </a:p>
                  </a:txBody>
                  <a:tcPr marL="93398" marR="93398" marT="93398" marB="93398" anchor="ctr">
                    <a:lnL>
                      <a:noFill/>
                    </a:lnL>
                    <a:lnR>
                      <a:noFill/>
                    </a:lnR>
                    <a:lnT>
                      <a:noFill/>
                    </a:lnT>
                    <a:lnB>
                      <a:noFill/>
                    </a:lnB>
                  </a:tcPr>
                </a:tc>
                <a:tc>
                  <a:txBody>
                    <a:bodyPr/>
                    <a:lstStyle/>
                    <a:p>
                      <a:r>
                        <a:rPr lang="en-US" sz="2400" dirty="0">
                          <a:effectLst/>
                        </a:rPr>
                        <a:t>12 to 16 hours including naps</a:t>
                      </a:r>
                    </a:p>
                  </a:txBody>
                  <a:tcPr marL="93398" marR="93398" marT="93398" marB="93398" anchor="ctr">
                    <a:lnL>
                      <a:noFill/>
                    </a:lnL>
                    <a:lnR>
                      <a:noFill/>
                    </a:lnR>
                    <a:lnT>
                      <a:noFill/>
                    </a:lnT>
                    <a:lnB>
                      <a:noFill/>
                    </a:lnB>
                  </a:tcPr>
                </a:tc>
                <a:extLst>
                  <a:ext uri="{0D108BD9-81ED-4DB2-BD59-A6C34878D82A}">
                    <a16:rowId xmlns:a16="http://schemas.microsoft.com/office/drawing/2014/main" val="4164049525"/>
                  </a:ext>
                </a:extLst>
              </a:tr>
              <a:tr h="716386">
                <a:tc>
                  <a:txBody>
                    <a:bodyPr/>
                    <a:lstStyle/>
                    <a:p>
                      <a:r>
                        <a:rPr lang="en-US" sz="2400">
                          <a:effectLst/>
                        </a:rPr>
                        <a:t>Children 1 to 2 years</a:t>
                      </a:r>
                    </a:p>
                  </a:txBody>
                  <a:tcPr marL="93398" marR="93398" marT="93398" marB="93398" anchor="ctr">
                    <a:lnL>
                      <a:noFill/>
                    </a:lnL>
                    <a:lnR>
                      <a:noFill/>
                    </a:lnR>
                    <a:lnT>
                      <a:noFill/>
                    </a:lnT>
                    <a:lnB>
                      <a:noFill/>
                    </a:lnB>
                  </a:tcPr>
                </a:tc>
                <a:tc>
                  <a:txBody>
                    <a:bodyPr/>
                    <a:lstStyle/>
                    <a:p>
                      <a:r>
                        <a:rPr lang="en-US" sz="2400" dirty="0">
                          <a:effectLst/>
                        </a:rPr>
                        <a:t>11 to 14 hours including naps</a:t>
                      </a:r>
                    </a:p>
                  </a:txBody>
                  <a:tcPr marL="93398" marR="93398" marT="93398" marB="93398" anchor="ctr">
                    <a:lnL>
                      <a:noFill/>
                    </a:lnL>
                    <a:lnR>
                      <a:noFill/>
                    </a:lnR>
                    <a:lnT>
                      <a:noFill/>
                    </a:lnT>
                    <a:lnB>
                      <a:noFill/>
                    </a:lnB>
                  </a:tcPr>
                </a:tc>
                <a:extLst>
                  <a:ext uri="{0D108BD9-81ED-4DB2-BD59-A6C34878D82A}">
                    <a16:rowId xmlns:a16="http://schemas.microsoft.com/office/drawing/2014/main" val="1884710968"/>
                  </a:ext>
                </a:extLst>
              </a:tr>
              <a:tr h="716386">
                <a:tc>
                  <a:txBody>
                    <a:bodyPr/>
                    <a:lstStyle/>
                    <a:p>
                      <a:r>
                        <a:rPr lang="en-US" sz="2400" b="1" dirty="0">
                          <a:solidFill>
                            <a:srgbClr val="FF0000"/>
                          </a:solidFill>
                          <a:effectLst/>
                        </a:rPr>
                        <a:t>Children 3 to 5 years</a:t>
                      </a:r>
                    </a:p>
                  </a:txBody>
                  <a:tcPr marL="93398" marR="93398" marT="93398" marB="93398" anchor="ctr">
                    <a:lnL>
                      <a:noFill/>
                    </a:lnL>
                    <a:lnR>
                      <a:noFill/>
                    </a:lnR>
                    <a:lnT>
                      <a:noFill/>
                    </a:lnT>
                    <a:lnB>
                      <a:noFill/>
                    </a:lnB>
                  </a:tcPr>
                </a:tc>
                <a:tc>
                  <a:txBody>
                    <a:bodyPr/>
                    <a:lstStyle/>
                    <a:p>
                      <a:r>
                        <a:rPr lang="en-US" sz="2400" b="1" dirty="0">
                          <a:solidFill>
                            <a:srgbClr val="FF0000"/>
                          </a:solidFill>
                          <a:effectLst/>
                        </a:rPr>
                        <a:t>10 to 13 hours including naps</a:t>
                      </a:r>
                    </a:p>
                  </a:txBody>
                  <a:tcPr marL="93398" marR="93398" marT="93398" marB="93398" anchor="ctr">
                    <a:lnL>
                      <a:noFill/>
                    </a:lnL>
                    <a:lnR>
                      <a:noFill/>
                    </a:lnR>
                    <a:lnT>
                      <a:noFill/>
                    </a:lnT>
                    <a:lnB>
                      <a:noFill/>
                    </a:lnB>
                  </a:tcPr>
                </a:tc>
                <a:extLst>
                  <a:ext uri="{0D108BD9-81ED-4DB2-BD59-A6C34878D82A}">
                    <a16:rowId xmlns:a16="http://schemas.microsoft.com/office/drawing/2014/main" val="3489469974"/>
                  </a:ext>
                </a:extLst>
              </a:tr>
              <a:tr h="716386">
                <a:tc>
                  <a:txBody>
                    <a:bodyPr/>
                    <a:lstStyle/>
                    <a:p>
                      <a:r>
                        <a:rPr lang="en-US" sz="2400" b="1" dirty="0">
                          <a:solidFill>
                            <a:srgbClr val="FF0000"/>
                          </a:solidFill>
                          <a:effectLst/>
                        </a:rPr>
                        <a:t>Children 6 to 12 years</a:t>
                      </a:r>
                    </a:p>
                  </a:txBody>
                  <a:tcPr marL="93398" marR="93398" marT="93398" marB="93398" anchor="ctr">
                    <a:lnL>
                      <a:noFill/>
                    </a:lnL>
                    <a:lnR>
                      <a:noFill/>
                    </a:lnR>
                    <a:lnT>
                      <a:noFill/>
                    </a:lnT>
                    <a:lnB>
                      <a:noFill/>
                    </a:lnB>
                  </a:tcPr>
                </a:tc>
                <a:tc>
                  <a:txBody>
                    <a:bodyPr/>
                    <a:lstStyle/>
                    <a:p>
                      <a:r>
                        <a:rPr lang="en-GB" sz="2400" b="1" dirty="0">
                          <a:solidFill>
                            <a:srgbClr val="FF0000"/>
                          </a:solidFill>
                          <a:effectLst/>
                        </a:rPr>
                        <a:t>9 to 12 hours</a:t>
                      </a:r>
                    </a:p>
                  </a:txBody>
                  <a:tcPr marL="93398" marR="93398" marT="93398" marB="93398" anchor="ctr">
                    <a:lnL>
                      <a:noFill/>
                    </a:lnL>
                    <a:lnR>
                      <a:noFill/>
                    </a:lnR>
                    <a:lnT>
                      <a:noFill/>
                    </a:lnT>
                    <a:lnB>
                      <a:noFill/>
                    </a:lnB>
                  </a:tcPr>
                </a:tc>
                <a:extLst>
                  <a:ext uri="{0D108BD9-81ED-4DB2-BD59-A6C34878D82A}">
                    <a16:rowId xmlns:a16="http://schemas.microsoft.com/office/drawing/2014/main" val="3075293496"/>
                  </a:ext>
                </a:extLst>
              </a:tr>
              <a:tr h="716386">
                <a:tc>
                  <a:txBody>
                    <a:bodyPr/>
                    <a:lstStyle/>
                    <a:p>
                      <a:r>
                        <a:rPr lang="en-US" sz="2400">
                          <a:effectLst/>
                        </a:rPr>
                        <a:t>Teenagers 13 to 18 years</a:t>
                      </a:r>
                    </a:p>
                  </a:txBody>
                  <a:tcPr marL="93398" marR="93398" marT="93398" marB="93398" anchor="ctr">
                    <a:lnL>
                      <a:noFill/>
                    </a:lnL>
                    <a:lnR>
                      <a:noFill/>
                    </a:lnR>
                    <a:lnT>
                      <a:noFill/>
                    </a:lnT>
                    <a:lnB>
                      <a:noFill/>
                    </a:lnB>
                  </a:tcPr>
                </a:tc>
                <a:tc>
                  <a:txBody>
                    <a:bodyPr/>
                    <a:lstStyle/>
                    <a:p>
                      <a:r>
                        <a:rPr lang="en-GB" sz="2400" dirty="0">
                          <a:effectLst/>
                        </a:rPr>
                        <a:t>8 to 10 hours</a:t>
                      </a:r>
                    </a:p>
                  </a:txBody>
                  <a:tcPr marL="93398" marR="93398" marT="93398" marB="93398" anchor="ctr">
                    <a:lnL>
                      <a:noFill/>
                    </a:lnL>
                    <a:lnR>
                      <a:noFill/>
                    </a:lnR>
                    <a:lnT>
                      <a:noFill/>
                    </a:lnT>
                    <a:lnB>
                      <a:noFill/>
                    </a:lnB>
                  </a:tcPr>
                </a:tc>
                <a:extLst>
                  <a:ext uri="{0D108BD9-81ED-4DB2-BD59-A6C34878D82A}">
                    <a16:rowId xmlns:a16="http://schemas.microsoft.com/office/drawing/2014/main" val="835114597"/>
                  </a:ext>
                </a:extLst>
              </a:tr>
            </a:tbl>
          </a:graphicData>
        </a:graphic>
      </p:graphicFrame>
      <p:sp>
        <p:nvSpPr>
          <p:cNvPr id="5" name="Rectangle 1"/>
          <p:cNvSpPr>
            <a:spLocks noChangeArrowheads="1"/>
          </p:cNvSpPr>
          <p:nvPr/>
        </p:nvSpPr>
        <p:spPr bwMode="auto">
          <a:xfrm>
            <a:off x="901170" y="616072"/>
            <a:ext cx="9029075" cy="120032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FrutigerLTCom"/>
              </a:rPr>
              <a:t>The American Academy of Sleep Medicine in 2016 recommended </a:t>
            </a:r>
            <a:r>
              <a:rPr lang="en-US" altLang="en-US" dirty="0" smtClean="0">
                <a:solidFill>
                  <a:srgbClr val="000000"/>
                </a:solidFill>
                <a:latin typeface="FrutigerLTCom"/>
              </a:rPr>
              <a:t>the right </a:t>
            </a:r>
            <a:r>
              <a:rPr kumimoji="0" lang="en-US" altLang="en-US" b="0" i="0" u="none" strike="noStrike" cap="none" normalizeH="0" baseline="0" dirty="0" smtClean="0">
                <a:ln>
                  <a:noFill/>
                </a:ln>
                <a:solidFill>
                  <a:srgbClr val="000000"/>
                </a:solidFill>
                <a:effectLst/>
                <a:latin typeface="FrutigerLTCom"/>
              </a:rPr>
              <a:t>amount of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FrutigerLTCom"/>
              </a:rPr>
              <a:t>sleep for children and young people. The table below gives an indication of the amount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FrutigerLTCom"/>
              </a:rPr>
              <a:t> of sleep your child needs on a regular basis to keep them healthy.</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462860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Key </a:t>
            </a:r>
            <a:r>
              <a:rPr lang="en-US" b="1" dirty="0" smtClean="0"/>
              <a:t>points to supporting your child’s </a:t>
            </a:r>
            <a:br>
              <a:rPr lang="en-US" b="1" dirty="0" smtClean="0"/>
            </a:br>
            <a:r>
              <a:rPr lang="en-US" b="1" dirty="0" smtClean="0"/>
              <a:t>well-being</a:t>
            </a:r>
            <a:endParaRPr lang="en-US" b="1" dirty="0"/>
          </a:p>
        </p:txBody>
      </p:sp>
      <p:sp>
        <p:nvSpPr>
          <p:cNvPr id="3" name="Content Placeholder 2"/>
          <p:cNvSpPr>
            <a:spLocks noGrp="1"/>
          </p:cNvSpPr>
          <p:nvPr>
            <p:ph idx="1"/>
          </p:nvPr>
        </p:nvSpPr>
        <p:spPr>
          <a:xfrm>
            <a:off x="677334" y="2160589"/>
            <a:ext cx="9732048" cy="3880773"/>
          </a:xfrm>
        </p:spPr>
        <p:txBody>
          <a:bodyPr>
            <a:noAutofit/>
          </a:bodyPr>
          <a:lstStyle/>
          <a:p>
            <a:r>
              <a:rPr lang="en-US" sz="3200" b="1" dirty="0" smtClean="0"/>
              <a:t>Good </a:t>
            </a:r>
            <a:r>
              <a:rPr lang="en-US" sz="3200" b="1" dirty="0"/>
              <a:t>mental health helps children develop socially, emotionally, mentally and physically.</a:t>
            </a:r>
          </a:p>
          <a:p>
            <a:r>
              <a:rPr lang="en-US" sz="3200" b="1" dirty="0"/>
              <a:t>Loving relationships are key to children’s mental health.</a:t>
            </a:r>
          </a:p>
          <a:p>
            <a:r>
              <a:rPr lang="en-US" sz="3200" b="1" dirty="0"/>
              <a:t>Learning to manage feelings is important to mental health.</a:t>
            </a:r>
          </a:p>
          <a:p>
            <a:r>
              <a:rPr lang="en-US" sz="3200" b="1" dirty="0"/>
              <a:t>Physical </a:t>
            </a:r>
            <a:r>
              <a:rPr lang="en-US" sz="3200" b="1" dirty="0" smtClean="0"/>
              <a:t>activity, </a:t>
            </a:r>
            <a:r>
              <a:rPr lang="en-US" sz="3200" b="1" dirty="0"/>
              <a:t>healthy eating </a:t>
            </a:r>
            <a:r>
              <a:rPr lang="en-US" sz="3200" b="1" dirty="0" smtClean="0"/>
              <a:t>habits and sleep </a:t>
            </a:r>
            <a:r>
              <a:rPr lang="en-US" sz="3200" b="1" dirty="0"/>
              <a:t>are good for children’s mental health.</a:t>
            </a:r>
          </a:p>
          <a:p>
            <a:endParaRPr lang="en-GB" sz="3200" dirty="0"/>
          </a:p>
        </p:txBody>
      </p:sp>
    </p:spTree>
    <p:extLst>
      <p:ext uri="{BB962C8B-B14F-4D97-AF65-F5344CB8AC3E}">
        <p14:creationId xmlns:p14="http://schemas.microsoft.com/office/powerpoint/2010/main" val="757488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Mental Health?</a:t>
            </a:r>
            <a:endParaRPr lang="en-GB" dirty="0"/>
          </a:p>
        </p:txBody>
      </p:sp>
      <p:sp>
        <p:nvSpPr>
          <p:cNvPr id="3" name="Content Placeholder 2"/>
          <p:cNvSpPr>
            <a:spLocks noGrp="1"/>
          </p:cNvSpPr>
          <p:nvPr>
            <p:ph idx="1"/>
          </p:nvPr>
        </p:nvSpPr>
        <p:spPr>
          <a:xfrm>
            <a:off x="677334" y="1246908"/>
            <a:ext cx="10461721" cy="5809673"/>
          </a:xfrm>
        </p:spPr>
        <p:txBody>
          <a:bodyPr>
            <a:normAutofit/>
          </a:bodyPr>
          <a:lstStyle/>
          <a:p>
            <a:r>
              <a:rPr lang="en-US" dirty="0"/>
              <a:t>Mental health is the way children think and feel about themselves and the world around them. It affects how children cope with life’s challenges and stresses.</a:t>
            </a:r>
          </a:p>
          <a:p>
            <a:pPr marL="0" indent="0">
              <a:buNone/>
            </a:pPr>
            <a:endParaRPr lang="en-US" b="1" dirty="0" smtClean="0"/>
          </a:p>
          <a:p>
            <a:pPr marL="0" indent="0">
              <a:buNone/>
            </a:pPr>
            <a:r>
              <a:rPr lang="en-US" b="1" dirty="0" smtClean="0"/>
              <a:t>	</a:t>
            </a:r>
            <a:r>
              <a:rPr lang="en-US" b="1" u="sng" dirty="0" smtClean="0"/>
              <a:t>What </a:t>
            </a:r>
            <a:r>
              <a:rPr lang="en-US" b="1" u="sng" dirty="0"/>
              <a:t>good mental health in children looks </a:t>
            </a:r>
            <a:r>
              <a:rPr lang="en-US" b="1" u="sng" dirty="0" smtClean="0"/>
              <a:t>like:</a:t>
            </a:r>
            <a:endParaRPr lang="en-US" b="1" u="sng" dirty="0"/>
          </a:p>
          <a:p>
            <a:r>
              <a:rPr lang="en-US" dirty="0"/>
              <a:t>Children with good mental health:</a:t>
            </a:r>
          </a:p>
          <a:p>
            <a:r>
              <a:rPr lang="en-US" dirty="0"/>
              <a:t>feel happy and positive about themselves most of the time</a:t>
            </a:r>
          </a:p>
          <a:p>
            <a:r>
              <a:rPr lang="en-US" dirty="0"/>
              <a:t>are kind to themselves during tough times or when things don’t go the way they expect</a:t>
            </a:r>
          </a:p>
          <a:p>
            <a:r>
              <a:rPr lang="en-US" dirty="0"/>
              <a:t>enjoy life</a:t>
            </a:r>
          </a:p>
          <a:p>
            <a:r>
              <a:rPr lang="en-US" dirty="0"/>
              <a:t>learn well</a:t>
            </a:r>
          </a:p>
          <a:p>
            <a:r>
              <a:rPr lang="en-US" dirty="0"/>
              <a:t>get along well with family and friends</a:t>
            </a:r>
          </a:p>
          <a:p>
            <a:r>
              <a:rPr lang="en-US" dirty="0"/>
              <a:t>can manage sad, worrying or angry feelings</a:t>
            </a:r>
          </a:p>
          <a:p>
            <a:r>
              <a:rPr lang="en-US" dirty="0"/>
              <a:t>can bounce back from tough times</a:t>
            </a:r>
          </a:p>
          <a:p>
            <a:r>
              <a:rPr lang="en-US" dirty="0"/>
              <a:t>are prepared to try new or challenging things.</a:t>
            </a:r>
          </a:p>
        </p:txBody>
      </p:sp>
    </p:spTree>
    <p:extLst>
      <p:ext uri="{BB962C8B-B14F-4D97-AF65-F5344CB8AC3E}">
        <p14:creationId xmlns:p14="http://schemas.microsoft.com/office/powerpoint/2010/main" val="2103561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52907" y="649719"/>
            <a:ext cx="8486010" cy="5335443"/>
          </a:xfrm>
          <a:prstGeom prst="rect">
            <a:avLst/>
          </a:prstGeom>
        </p:spPr>
      </p:pic>
    </p:spTree>
    <p:extLst>
      <p:ext uri="{BB962C8B-B14F-4D97-AF65-F5344CB8AC3E}">
        <p14:creationId xmlns:p14="http://schemas.microsoft.com/office/powerpoint/2010/main" val="2705226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402" y="633626"/>
            <a:ext cx="11536219" cy="4985980"/>
          </a:xfrm>
          <a:prstGeom prst="rect">
            <a:avLst/>
          </a:prstGeom>
        </p:spPr>
        <p:txBody>
          <a:bodyPr wrap="square">
            <a:spAutoFit/>
          </a:bodyPr>
          <a:lstStyle/>
          <a:p>
            <a:r>
              <a:rPr lang="en-US" sz="2400" b="1" dirty="0">
                <a:solidFill>
                  <a:srgbClr val="E30000"/>
                </a:solidFill>
                <a:latin typeface="Montserrat"/>
              </a:rPr>
              <a:t>Relationships and good mental health for </a:t>
            </a:r>
            <a:r>
              <a:rPr lang="en-US" sz="2400" b="1" dirty="0" smtClean="0">
                <a:solidFill>
                  <a:srgbClr val="E30000"/>
                </a:solidFill>
                <a:latin typeface="Montserrat"/>
              </a:rPr>
              <a:t>children</a:t>
            </a:r>
          </a:p>
          <a:p>
            <a:endParaRPr lang="en-US" sz="2400" b="1" dirty="0" smtClean="0">
              <a:solidFill>
                <a:srgbClr val="E30000"/>
              </a:solidFill>
              <a:latin typeface="Montserrat"/>
            </a:endParaRPr>
          </a:p>
          <a:p>
            <a:endParaRPr lang="en-US" b="1" dirty="0">
              <a:solidFill>
                <a:srgbClr val="E30000"/>
              </a:solidFill>
              <a:latin typeface="Montserrat"/>
            </a:endParaRPr>
          </a:p>
          <a:p>
            <a:r>
              <a:rPr lang="en-US" dirty="0">
                <a:solidFill>
                  <a:srgbClr val="000000"/>
                </a:solidFill>
                <a:latin typeface="Open Sans"/>
              </a:rPr>
              <a:t>A </a:t>
            </a:r>
            <a:r>
              <a:rPr lang="en-US" b="1" dirty="0">
                <a:latin typeface="Open Sans"/>
              </a:rPr>
              <a:t>positive </a:t>
            </a:r>
            <a:r>
              <a:rPr lang="en-US" b="1" dirty="0" smtClean="0">
                <a:latin typeface="Open Sans"/>
              </a:rPr>
              <a:t>relationship with you </a:t>
            </a:r>
            <a:r>
              <a:rPr lang="en-US" dirty="0" smtClean="0">
                <a:latin typeface="Open Sans"/>
              </a:rPr>
              <a:t>directly </a:t>
            </a:r>
            <a:r>
              <a:rPr lang="en-US" dirty="0">
                <a:latin typeface="Open Sans"/>
              </a:rPr>
              <a:t>and positively affects your child’s mental health</a:t>
            </a:r>
            <a:r>
              <a:rPr lang="en-US" dirty="0" smtClean="0">
                <a:latin typeface="Open Sans"/>
              </a:rPr>
              <a:t>.</a:t>
            </a:r>
          </a:p>
          <a:p>
            <a:endParaRPr lang="en-US" dirty="0">
              <a:latin typeface="Open Sans"/>
            </a:endParaRPr>
          </a:p>
          <a:p>
            <a:pPr>
              <a:buFont typeface="Arial" panose="020B0604020202020204" pitchFamily="34" charset="0"/>
              <a:buChar char="•"/>
            </a:pPr>
            <a:r>
              <a:rPr lang="en-US" dirty="0" smtClean="0">
                <a:latin typeface="Open Sans"/>
              </a:rPr>
              <a:t>Tell </a:t>
            </a:r>
            <a:r>
              <a:rPr lang="en-US" dirty="0">
                <a:latin typeface="Open Sans"/>
              </a:rPr>
              <a:t>your child that you love them, no matter what. You can also show love through </a:t>
            </a:r>
            <a:r>
              <a:rPr lang="en-US" dirty="0" smtClean="0">
                <a:latin typeface="Open Sans"/>
              </a:rPr>
              <a:t>your body language</a:t>
            </a:r>
          </a:p>
          <a:p>
            <a:endParaRPr lang="en-US" dirty="0">
              <a:latin typeface="Open Sans"/>
            </a:endParaRPr>
          </a:p>
          <a:p>
            <a:pPr>
              <a:buFont typeface="Arial" panose="020B0604020202020204" pitchFamily="34" charset="0"/>
              <a:buChar char="•"/>
            </a:pPr>
            <a:r>
              <a:rPr lang="en-US" dirty="0">
                <a:latin typeface="Open Sans"/>
              </a:rPr>
              <a:t>Use a positive, constructive and consistent approach to guide your child’s </a:t>
            </a:r>
            <a:r>
              <a:rPr lang="en-US" dirty="0" err="1" smtClean="0">
                <a:latin typeface="Open Sans"/>
              </a:rPr>
              <a:t>behaviour</a:t>
            </a:r>
            <a:r>
              <a:rPr lang="en-US" dirty="0" smtClean="0">
                <a:latin typeface="Open Sans"/>
              </a:rPr>
              <a:t>. </a:t>
            </a:r>
          </a:p>
          <a:p>
            <a:pPr>
              <a:buFont typeface="Arial" panose="020B0604020202020204" pitchFamily="34" charset="0"/>
              <a:buChar char="•"/>
            </a:pPr>
            <a:endParaRPr lang="en-US" dirty="0" smtClean="0">
              <a:latin typeface="Open Sans"/>
            </a:endParaRPr>
          </a:p>
          <a:p>
            <a:pPr>
              <a:buFont typeface="Arial" panose="020B0604020202020204" pitchFamily="34" charset="0"/>
              <a:buChar char="•"/>
            </a:pPr>
            <a:r>
              <a:rPr lang="en-US" dirty="0" smtClean="0">
                <a:latin typeface="Open Sans"/>
              </a:rPr>
              <a:t>Make </a:t>
            </a:r>
            <a:r>
              <a:rPr lang="en-US" dirty="0">
                <a:latin typeface="Open Sans"/>
              </a:rPr>
              <a:t>time every day to talk and listen to your </a:t>
            </a:r>
            <a:r>
              <a:rPr lang="en-US" dirty="0" smtClean="0">
                <a:latin typeface="Open Sans"/>
              </a:rPr>
              <a:t>child. </a:t>
            </a:r>
          </a:p>
          <a:p>
            <a:endParaRPr lang="en-US" dirty="0">
              <a:latin typeface="Open Sans"/>
            </a:endParaRPr>
          </a:p>
          <a:p>
            <a:pPr>
              <a:buFont typeface="Arial" panose="020B0604020202020204" pitchFamily="34" charset="0"/>
              <a:buChar char="•"/>
            </a:pPr>
            <a:r>
              <a:rPr lang="en-US" dirty="0">
                <a:latin typeface="Open Sans"/>
              </a:rPr>
              <a:t>Enjoy time with your child doing activities they like. </a:t>
            </a:r>
            <a:endParaRPr lang="en-US" dirty="0" smtClean="0">
              <a:latin typeface="Open Sans"/>
            </a:endParaRPr>
          </a:p>
          <a:p>
            <a:endParaRPr lang="en-US" dirty="0">
              <a:latin typeface="Open Sans"/>
            </a:endParaRPr>
          </a:p>
          <a:p>
            <a:pPr>
              <a:buFont typeface="Arial" panose="020B0604020202020204" pitchFamily="34" charset="0"/>
              <a:buChar char="•"/>
            </a:pPr>
            <a:r>
              <a:rPr lang="en-US" dirty="0">
                <a:latin typeface="Open Sans"/>
              </a:rPr>
              <a:t>Work on positive ways to solve problems and manage </a:t>
            </a:r>
            <a:r>
              <a:rPr lang="en-US" dirty="0" smtClean="0">
                <a:latin typeface="Open Sans"/>
              </a:rPr>
              <a:t>conflict between </a:t>
            </a:r>
            <a:r>
              <a:rPr lang="en-US" dirty="0">
                <a:latin typeface="Open Sans"/>
              </a:rPr>
              <a:t>you and your partner, </a:t>
            </a:r>
            <a:endParaRPr lang="en-US" dirty="0" smtClean="0">
              <a:latin typeface="Open Sans"/>
            </a:endParaRPr>
          </a:p>
          <a:p>
            <a:r>
              <a:rPr lang="en-US" dirty="0">
                <a:latin typeface="Open Sans"/>
              </a:rPr>
              <a:t> </a:t>
            </a:r>
            <a:r>
              <a:rPr lang="en-US" dirty="0" smtClean="0">
                <a:latin typeface="Open Sans"/>
              </a:rPr>
              <a:t>with </a:t>
            </a:r>
            <a:r>
              <a:rPr lang="en-US" dirty="0">
                <a:latin typeface="Open Sans"/>
              </a:rPr>
              <a:t>your child and among other family members</a:t>
            </a:r>
            <a:r>
              <a:rPr lang="en-US" dirty="0" smtClean="0">
                <a:latin typeface="Open Sans"/>
              </a:rPr>
              <a:t>.</a:t>
            </a:r>
          </a:p>
          <a:p>
            <a:endParaRPr lang="en-US" dirty="0">
              <a:latin typeface="Open Sans"/>
            </a:endParaRPr>
          </a:p>
          <a:p>
            <a:pPr>
              <a:buFont typeface="Arial" panose="020B0604020202020204" pitchFamily="34" charset="0"/>
              <a:buChar char="•"/>
            </a:pPr>
            <a:r>
              <a:rPr lang="en-US" dirty="0">
                <a:latin typeface="Open Sans"/>
              </a:rPr>
              <a:t>Encourage your child to connect with others in the community </a:t>
            </a:r>
            <a:endParaRPr lang="en-US" b="0" i="0" dirty="0">
              <a:effectLst/>
              <a:latin typeface="Open Sans"/>
            </a:endParaRPr>
          </a:p>
        </p:txBody>
      </p:sp>
    </p:spTree>
    <p:extLst>
      <p:ext uri="{BB962C8B-B14F-4D97-AF65-F5344CB8AC3E}">
        <p14:creationId xmlns:p14="http://schemas.microsoft.com/office/powerpoint/2010/main" val="398314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0290" y="825696"/>
            <a:ext cx="10510981" cy="4431983"/>
          </a:xfrm>
          <a:prstGeom prst="rect">
            <a:avLst/>
          </a:prstGeom>
        </p:spPr>
        <p:txBody>
          <a:bodyPr wrap="square">
            <a:spAutoFit/>
          </a:bodyPr>
          <a:lstStyle/>
          <a:p>
            <a:r>
              <a:rPr lang="en-US" sz="2400" b="1" dirty="0">
                <a:solidFill>
                  <a:srgbClr val="E30000"/>
                </a:solidFill>
                <a:latin typeface="Montserrat"/>
              </a:rPr>
              <a:t>Emotions and good mental health for </a:t>
            </a:r>
            <a:r>
              <a:rPr lang="en-US" sz="2400" b="1" dirty="0" smtClean="0">
                <a:solidFill>
                  <a:srgbClr val="E30000"/>
                </a:solidFill>
                <a:latin typeface="Montserrat"/>
              </a:rPr>
              <a:t>children    </a:t>
            </a:r>
          </a:p>
          <a:p>
            <a:endParaRPr lang="en-US" sz="2400" b="1" dirty="0">
              <a:solidFill>
                <a:srgbClr val="E30000"/>
              </a:solidFill>
              <a:latin typeface="Montserrat"/>
            </a:endParaRPr>
          </a:p>
          <a:p>
            <a:endParaRPr lang="en-US" b="1" dirty="0">
              <a:solidFill>
                <a:srgbClr val="E30000"/>
              </a:solidFill>
              <a:latin typeface="Montserrat"/>
            </a:endParaRPr>
          </a:p>
          <a:p>
            <a:r>
              <a:rPr lang="en-US" dirty="0">
                <a:solidFill>
                  <a:srgbClr val="000000"/>
                </a:solidFill>
                <a:latin typeface="Open Sans"/>
              </a:rPr>
              <a:t>Children experience all sorts of emotions as part of growing up – fear, disappointment, sadness, anxiety, anger, joy, hope and so on. When children cope with big emotions or calm themselves down in difficult or emotional situations, they’re likely to feel good about themselves</a:t>
            </a:r>
            <a:r>
              <a:rPr lang="en-US" dirty="0" smtClean="0">
                <a:solidFill>
                  <a:srgbClr val="000000"/>
                </a:solidFill>
                <a:latin typeface="Open Sans"/>
              </a:rPr>
              <a:t>.</a:t>
            </a:r>
          </a:p>
          <a:p>
            <a:endParaRPr lang="en-US" dirty="0">
              <a:solidFill>
                <a:srgbClr val="000000"/>
              </a:solidFill>
              <a:latin typeface="Open Sans"/>
            </a:endParaRPr>
          </a:p>
          <a:p>
            <a:pPr>
              <a:buFont typeface="Arial" panose="020B0604020202020204" pitchFamily="34" charset="0"/>
              <a:buChar char="•"/>
            </a:pPr>
            <a:r>
              <a:rPr lang="en-US" dirty="0" smtClean="0">
                <a:solidFill>
                  <a:srgbClr val="000000"/>
                </a:solidFill>
                <a:latin typeface="Open Sans"/>
              </a:rPr>
              <a:t>Talk </a:t>
            </a:r>
            <a:r>
              <a:rPr lang="en-US" dirty="0">
                <a:solidFill>
                  <a:srgbClr val="000000"/>
                </a:solidFill>
                <a:latin typeface="Open Sans"/>
              </a:rPr>
              <a:t>about emotions with your child, and encourage them to </a:t>
            </a:r>
            <a:r>
              <a:rPr lang="en-US" dirty="0" err="1">
                <a:solidFill>
                  <a:srgbClr val="000000"/>
                </a:solidFill>
                <a:latin typeface="Open Sans"/>
              </a:rPr>
              <a:t>recognise</a:t>
            </a:r>
            <a:r>
              <a:rPr lang="en-US" dirty="0">
                <a:solidFill>
                  <a:srgbClr val="000000"/>
                </a:solidFill>
                <a:latin typeface="Open Sans"/>
              </a:rPr>
              <a:t> and label their emotions. </a:t>
            </a:r>
            <a:endParaRPr lang="en-US" dirty="0" smtClean="0">
              <a:solidFill>
                <a:srgbClr val="000000"/>
              </a:solidFill>
              <a:latin typeface="Open Sans"/>
            </a:endParaRPr>
          </a:p>
          <a:p>
            <a:pPr>
              <a:buFont typeface="Arial" panose="020B0604020202020204" pitchFamily="34" charset="0"/>
              <a:buChar char="•"/>
            </a:pPr>
            <a:endParaRPr lang="en-US" dirty="0">
              <a:solidFill>
                <a:srgbClr val="000000"/>
              </a:solidFill>
              <a:latin typeface="Open Sans"/>
            </a:endParaRPr>
          </a:p>
          <a:p>
            <a:pPr>
              <a:buFont typeface="Arial" panose="020B0604020202020204" pitchFamily="34" charset="0"/>
              <a:buChar char="•"/>
            </a:pPr>
            <a:r>
              <a:rPr lang="en-US" dirty="0" smtClean="0">
                <a:solidFill>
                  <a:srgbClr val="000000"/>
                </a:solidFill>
                <a:latin typeface="Open Sans"/>
              </a:rPr>
              <a:t>Role-model </a:t>
            </a:r>
            <a:r>
              <a:rPr lang="en-US" dirty="0">
                <a:solidFill>
                  <a:srgbClr val="000000"/>
                </a:solidFill>
                <a:latin typeface="Open Sans"/>
              </a:rPr>
              <a:t>a positive outlook for your child – for example</a:t>
            </a:r>
            <a:r>
              <a:rPr lang="en-US" dirty="0" smtClean="0">
                <a:solidFill>
                  <a:srgbClr val="000000"/>
                </a:solidFill>
                <a:latin typeface="Open Sans"/>
              </a:rPr>
              <a:t>, </a:t>
            </a:r>
            <a:r>
              <a:rPr lang="en-US" dirty="0">
                <a:solidFill>
                  <a:srgbClr val="000000"/>
                </a:solidFill>
                <a:latin typeface="Open Sans"/>
              </a:rPr>
              <a:t>‘I’m disappointed that my cake didn’t cook properly, but that’s OK – I’ll try it again another time</a:t>
            </a:r>
            <a:r>
              <a:rPr lang="en-US" dirty="0" smtClean="0">
                <a:solidFill>
                  <a:srgbClr val="000000"/>
                </a:solidFill>
                <a:latin typeface="Open Sans"/>
              </a:rPr>
              <a:t>’.</a:t>
            </a:r>
          </a:p>
          <a:p>
            <a:endParaRPr lang="en-US" dirty="0">
              <a:solidFill>
                <a:srgbClr val="000000"/>
              </a:solidFill>
              <a:latin typeface="Open Sans"/>
            </a:endParaRPr>
          </a:p>
          <a:p>
            <a:pPr>
              <a:buFont typeface="Arial" panose="020B0604020202020204" pitchFamily="34" charset="0"/>
              <a:buChar char="•"/>
            </a:pPr>
            <a:r>
              <a:rPr lang="en-US" dirty="0">
                <a:solidFill>
                  <a:srgbClr val="000000"/>
                </a:solidFill>
                <a:latin typeface="Open Sans"/>
              </a:rPr>
              <a:t>Support your child when something is bothering them. </a:t>
            </a:r>
            <a:endParaRPr lang="en-US" dirty="0" smtClean="0">
              <a:solidFill>
                <a:srgbClr val="000000"/>
              </a:solidFill>
              <a:latin typeface="Open Sans"/>
            </a:endParaRPr>
          </a:p>
          <a:p>
            <a:endParaRPr lang="en-US" dirty="0" smtClean="0">
              <a:solidFill>
                <a:srgbClr val="000000"/>
              </a:solidFill>
              <a:latin typeface="Open Sans"/>
            </a:endParaRPr>
          </a:p>
          <a:p>
            <a:pPr>
              <a:buFont typeface="Arial" panose="020B0604020202020204" pitchFamily="34" charset="0"/>
              <a:buChar char="•"/>
            </a:pPr>
            <a:r>
              <a:rPr lang="en-US" dirty="0" smtClean="0">
                <a:solidFill>
                  <a:srgbClr val="000000"/>
                </a:solidFill>
                <a:latin typeface="Open Sans"/>
              </a:rPr>
              <a:t>Help </a:t>
            </a:r>
            <a:r>
              <a:rPr lang="en-US" dirty="0">
                <a:solidFill>
                  <a:srgbClr val="000000"/>
                </a:solidFill>
                <a:latin typeface="Open Sans"/>
              </a:rPr>
              <a:t>your child learn to manage small worries so they don’t become big problems. </a:t>
            </a:r>
            <a:endParaRPr lang="en-US" b="0" i="0" dirty="0">
              <a:solidFill>
                <a:srgbClr val="000000"/>
              </a:solidFill>
              <a:effectLst/>
              <a:latin typeface="Open Sans"/>
            </a:endParaRPr>
          </a:p>
        </p:txBody>
      </p:sp>
    </p:spTree>
    <p:extLst>
      <p:ext uri="{BB962C8B-B14F-4D97-AF65-F5344CB8AC3E}">
        <p14:creationId xmlns:p14="http://schemas.microsoft.com/office/powerpoint/2010/main" val="3189911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2583" y="492542"/>
            <a:ext cx="9467272" cy="6001643"/>
          </a:xfrm>
          <a:prstGeom prst="rect">
            <a:avLst/>
          </a:prstGeom>
        </p:spPr>
        <p:txBody>
          <a:bodyPr wrap="square">
            <a:spAutoFit/>
          </a:bodyPr>
          <a:lstStyle/>
          <a:p>
            <a:r>
              <a:rPr lang="en-US" sz="2400" b="1" dirty="0">
                <a:solidFill>
                  <a:srgbClr val="E30000"/>
                </a:solidFill>
                <a:latin typeface="Montserrat"/>
              </a:rPr>
              <a:t>Good physical </a:t>
            </a:r>
            <a:r>
              <a:rPr lang="en-US" sz="2400" b="1" dirty="0" smtClean="0">
                <a:solidFill>
                  <a:srgbClr val="E30000"/>
                </a:solidFill>
                <a:latin typeface="Montserrat"/>
              </a:rPr>
              <a:t>health </a:t>
            </a:r>
            <a:r>
              <a:rPr lang="en-US" sz="2400" b="1" dirty="0">
                <a:solidFill>
                  <a:srgbClr val="E30000"/>
                </a:solidFill>
                <a:latin typeface="Montserrat"/>
              </a:rPr>
              <a:t>for </a:t>
            </a:r>
            <a:r>
              <a:rPr lang="en-US" sz="2400" b="1" dirty="0" smtClean="0">
                <a:solidFill>
                  <a:srgbClr val="E30000"/>
                </a:solidFill>
                <a:latin typeface="Montserrat"/>
              </a:rPr>
              <a:t>children- Exercise:          </a:t>
            </a:r>
          </a:p>
          <a:p>
            <a:endParaRPr lang="en-US" sz="2400" b="1" dirty="0">
              <a:solidFill>
                <a:srgbClr val="E30000"/>
              </a:solidFill>
              <a:latin typeface="Montserrat"/>
            </a:endParaRPr>
          </a:p>
          <a:p>
            <a:r>
              <a:rPr lang="en-US" sz="2400" dirty="0">
                <a:solidFill>
                  <a:srgbClr val="000000"/>
                </a:solidFill>
                <a:latin typeface="Open Sans"/>
              </a:rPr>
              <a:t>Good physical health is important for mental health. That’s because being active helps your child stay healthy, have more energy, feel confident, manage stress and sleep well</a:t>
            </a:r>
            <a:r>
              <a:rPr lang="en-US" sz="2400" dirty="0" smtClean="0">
                <a:solidFill>
                  <a:srgbClr val="000000"/>
                </a:solidFill>
                <a:latin typeface="Open Sans"/>
              </a:rPr>
              <a:t>.</a:t>
            </a:r>
          </a:p>
          <a:p>
            <a:endParaRPr lang="en-US" sz="2400" dirty="0">
              <a:solidFill>
                <a:srgbClr val="000000"/>
              </a:solidFill>
              <a:latin typeface="Open Sans"/>
            </a:endParaRPr>
          </a:p>
          <a:p>
            <a:pPr>
              <a:buFont typeface="Arial" panose="020B0604020202020204" pitchFamily="34" charset="0"/>
              <a:buChar char="•"/>
            </a:pPr>
            <a:r>
              <a:rPr lang="en-US" sz="2400" dirty="0" smtClean="0">
                <a:solidFill>
                  <a:srgbClr val="000000"/>
                </a:solidFill>
                <a:latin typeface="Open Sans"/>
              </a:rPr>
              <a:t>Encourage </a:t>
            </a:r>
            <a:r>
              <a:rPr lang="en-US" sz="2400" dirty="0">
                <a:solidFill>
                  <a:srgbClr val="000000"/>
                </a:solidFill>
                <a:latin typeface="Open Sans"/>
              </a:rPr>
              <a:t>your child to try plenty of different </a:t>
            </a:r>
            <a:r>
              <a:rPr lang="en-US" sz="2400" u="sng" dirty="0">
                <a:solidFill>
                  <a:srgbClr val="017DE5"/>
                </a:solidFill>
                <a:latin typeface="Open Sans"/>
              </a:rPr>
              <a:t>physical </a:t>
            </a:r>
            <a:r>
              <a:rPr lang="en-US" sz="2400" u="sng" dirty="0" smtClean="0">
                <a:solidFill>
                  <a:srgbClr val="017DE5"/>
                </a:solidFill>
                <a:latin typeface="Open Sans"/>
              </a:rPr>
              <a:t>activities</a:t>
            </a:r>
            <a:r>
              <a:rPr lang="en-US" sz="2400" dirty="0" smtClean="0">
                <a:solidFill>
                  <a:srgbClr val="000000"/>
                </a:solidFill>
                <a:latin typeface="Open Sans"/>
              </a:rPr>
              <a:t> and </a:t>
            </a:r>
            <a:r>
              <a:rPr lang="en-US" sz="2400" dirty="0">
                <a:solidFill>
                  <a:srgbClr val="000000"/>
                </a:solidFill>
                <a:latin typeface="Open Sans"/>
              </a:rPr>
              <a:t>sports. </a:t>
            </a:r>
            <a:endParaRPr lang="en-US" sz="2400" dirty="0" smtClean="0">
              <a:solidFill>
                <a:srgbClr val="000000"/>
              </a:solidFill>
              <a:latin typeface="Open Sans"/>
            </a:endParaRPr>
          </a:p>
          <a:p>
            <a:pPr>
              <a:buFont typeface="Arial" panose="020B0604020202020204" pitchFamily="34" charset="0"/>
              <a:buChar char="•"/>
            </a:pPr>
            <a:endParaRPr lang="en-US" sz="2400" dirty="0">
              <a:solidFill>
                <a:srgbClr val="000000"/>
              </a:solidFill>
              <a:latin typeface="Open Sans"/>
            </a:endParaRPr>
          </a:p>
          <a:p>
            <a:pPr>
              <a:buFont typeface="Arial" panose="020B0604020202020204" pitchFamily="34" charset="0"/>
              <a:buChar char="•"/>
            </a:pPr>
            <a:r>
              <a:rPr lang="en-US" sz="2400" dirty="0" smtClean="0">
                <a:solidFill>
                  <a:srgbClr val="000000"/>
                </a:solidFill>
                <a:latin typeface="Open Sans"/>
              </a:rPr>
              <a:t>Sign your child up for one of our after school clubs- they can learn a new sport whilst being active and making new friends</a:t>
            </a:r>
          </a:p>
          <a:p>
            <a:endParaRPr lang="en-US" sz="2400" dirty="0" smtClean="0">
              <a:solidFill>
                <a:srgbClr val="000000"/>
              </a:solidFill>
              <a:latin typeface="Open Sans"/>
            </a:endParaRPr>
          </a:p>
          <a:p>
            <a:pPr>
              <a:buFont typeface="Arial" panose="020B0604020202020204" pitchFamily="34" charset="0"/>
              <a:buChar char="•"/>
            </a:pPr>
            <a:r>
              <a:rPr lang="en-US" sz="2400" dirty="0" smtClean="0">
                <a:solidFill>
                  <a:srgbClr val="000000"/>
                </a:solidFill>
                <a:latin typeface="Open Sans"/>
              </a:rPr>
              <a:t>Try a new activity at home together- dance to your </a:t>
            </a:r>
            <a:r>
              <a:rPr lang="en-US" sz="2400" dirty="0" err="1" smtClean="0">
                <a:solidFill>
                  <a:srgbClr val="000000"/>
                </a:solidFill>
                <a:latin typeface="Open Sans"/>
              </a:rPr>
              <a:t>favourite</a:t>
            </a:r>
            <a:r>
              <a:rPr lang="en-US" sz="2400" dirty="0" smtClean="0">
                <a:solidFill>
                  <a:srgbClr val="000000"/>
                </a:solidFill>
                <a:latin typeface="Open Sans"/>
              </a:rPr>
              <a:t> song in the kitchen, try yoga ( Cosmic Yoga is great on </a:t>
            </a:r>
            <a:r>
              <a:rPr lang="en-US" sz="2400" dirty="0" err="1" smtClean="0">
                <a:solidFill>
                  <a:srgbClr val="000000"/>
                </a:solidFill>
                <a:latin typeface="Open Sans"/>
              </a:rPr>
              <a:t>youtube</a:t>
            </a:r>
            <a:r>
              <a:rPr lang="en-US" sz="2400" dirty="0" smtClean="0">
                <a:solidFill>
                  <a:srgbClr val="000000"/>
                </a:solidFill>
                <a:latin typeface="Open Sans"/>
              </a:rPr>
              <a:t>), go for a long walk to the park, join a Park Run on a </a:t>
            </a:r>
            <a:r>
              <a:rPr lang="en-US" sz="2400" dirty="0">
                <a:solidFill>
                  <a:srgbClr val="000000"/>
                </a:solidFill>
                <a:latin typeface="Open Sans"/>
              </a:rPr>
              <a:t>S</a:t>
            </a:r>
            <a:r>
              <a:rPr lang="en-US" sz="2400" dirty="0" smtClean="0">
                <a:solidFill>
                  <a:srgbClr val="000000"/>
                </a:solidFill>
                <a:latin typeface="Open Sans"/>
              </a:rPr>
              <a:t>aturday or go for a cycle together….</a:t>
            </a:r>
            <a:endParaRPr lang="en-US" sz="2400" dirty="0">
              <a:solidFill>
                <a:srgbClr val="000000"/>
              </a:solidFill>
              <a:latin typeface="Open Sans"/>
            </a:endParaRPr>
          </a:p>
        </p:txBody>
      </p:sp>
    </p:spTree>
    <p:extLst>
      <p:ext uri="{BB962C8B-B14F-4D97-AF65-F5344CB8AC3E}">
        <p14:creationId xmlns:p14="http://schemas.microsoft.com/office/powerpoint/2010/main" val="90325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111" y="131395"/>
            <a:ext cx="11499272" cy="4062651"/>
          </a:xfrm>
          <a:prstGeom prst="rect">
            <a:avLst/>
          </a:prstGeom>
        </p:spPr>
        <p:txBody>
          <a:bodyPr wrap="square">
            <a:spAutoFit/>
          </a:bodyPr>
          <a:lstStyle/>
          <a:p>
            <a:r>
              <a:rPr lang="en-US" sz="2400" b="1" dirty="0">
                <a:solidFill>
                  <a:srgbClr val="FF0000"/>
                </a:solidFill>
                <a:latin typeface="Open Sans"/>
              </a:rPr>
              <a:t>Diet</a:t>
            </a:r>
          </a:p>
          <a:p>
            <a:pPr>
              <a:buFont typeface="Arial" panose="020B0604020202020204" pitchFamily="34" charset="0"/>
              <a:buChar char="•"/>
            </a:pPr>
            <a:endParaRPr lang="en-US" dirty="0" smtClean="0">
              <a:solidFill>
                <a:srgbClr val="000000"/>
              </a:solidFill>
              <a:latin typeface="Open Sans"/>
            </a:endParaRPr>
          </a:p>
          <a:p>
            <a:pPr>
              <a:buFont typeface="Arial" panose="020B0604020202020204" pitchFamily="34" charset="0"/>
              <a:buChar char="•"/>
            </a:pPr>
            <a:r>
              <a:rPr lang="en-US" dirty="0" smtClean="0">
                <a:solidFill>
                  <a:srgbClr val="000000"/>
                </a:solidFill>
                <a:latin typeface="Open Sans"/>
              </a:rPr>
              <a:t>Offer</a:t>
            </a:r>
            <a:r>
              <a:rPr lang="en-US" dirty="0">
                <a:solidFill>
                  <a:srgbClr val="000000"/>
                </a:solidFill>
                <a:latin typeface="Open Sans"/>
              </a:rPr>
              <a:t> </a:t>
            </a:r>
            <a:r>
              <a:rPr lang="en-US" u="sng" dirty="0">
                <a:solidFill>
                  <a:srgbClr val="017DE5"/>
                </a:solidFill>
                <a:latin typeface="Open Sans"/>
              </a:rPr>
              <a:t>healthy </a:t>
            </a:r>
            <a:r>
              <a:rPr lang="en-US" u="sng" dirty="0" smtClean="0">
                <a:solidFill>
                  <a:srgbClr val="017DE5"/>
                </a:solidFill>
                <a:latin typeface="Open Sans"/>
              </a:rPr>
              <a:t>food</a:t>
            </a:r>
            <a:r>
              <a:rPr lang="en-US" dirty="0" smtClean="0">
                <a:solidFill>
                  <a:srgbClr val="000000"/>
                </a:solidFill>
                <a:latin typeface="Open Sans"/>
              </a:rPr>
              <a:t> and </a:t>
            </a:r>
            <a:r>
              <a:rPr lang="en-US" dirty="0">
                <a:solidFill>
                  <a:srgbClr val="000000"/>
                </a:solidFill>
                <a:latin typeface="Open Sans"/>
              </a:rPr>
              <a:t>encourage </a:t>
            </a:r>
            <a:r>
              <a:rPr lang="en-US" u="sng" dirty="0">
                <a:solidFill>
                  <a:srgbClr val="017DE5"/>
                </a:solidFill>
                <a:latin typeface="Open Sans"/>
              </a:rPr>
              <a:t>healthy eating </a:t>
            </a:r>
            <a:r>
              <a:rPr lang="en-US" u="sng" dirty="0" smtClean="0">
                <a:solidFill>
                  <a:srgbClr val="017DE5"/>
                </a:solidFill>
                <a:latin typeface="Open Sans"/>
              </a:rPr>
              <a:t>habits</a:t>
            </a:r>
            <a:r>
              <a:rPr lang="en-US" dirty="0" smtClean="0">
                <a:solidFill>
                  <a:srgbClr val="000000"/>
                </a:solidFill>
                <a:latin typeface="Open Sans"/>
              </a:rPr>
              <a:t> in </a:t>
            </a:r>
            <a:r>
              <a:rPr lang="en-US" dirty="0">
                <a:solidFill>
                  <a:srgbClr val="000000"/>
                </a:solidFill>
                <a:latin typeface="Open Sans"/>
              </a:rPr>
              <a:t>your family</a:t>
            </a:r>
            <a:r>
              <a:rPr lang="en-US" dirty="0" smtClean="0">
                <a:solidFill>
                  <a:srgbClr val="000000"/>
                </a:solidFill>
                <a:latin typeface="Open Sans"/>
              </a:rPr>
              <a:t>.</a:t>
            </a:r>
            <a:endParaRPr lang="en-US" b="1" dirty="0" smtClean="0">
              <a:solidFill>
                <a:srgbClr val="FF0000"/>
              </a:solidFill>
              <a:latin typeface="ReithSans"/>
            </a:endParaRPr>
          </a:p>
          <a:p>
            <a:endParaRPr lang="en-US" b="1" dirty="0" smtClean="0">
              <a:solidFill>
                <a:srgbClr val="FF0000"/>
              </a:solidFill>
              <a:latin typeface="ReithSans"/>
            </a:endParaRPr>
          </a:p>
          <a:p>
            <a:endParaRPr lang="en-US" b="1" dirty="0">
              <a:solidFill>
                <a:srgbClr val="FF0000"/>
              </a:solidFill>
              <a:latin typeface="ReithSans"/>
            </a:endParaRPr>
          </a:p>
          <a:p>
            <a:r>
              <a:rPr lang="en-US" b="1" dirty="0" smtClean="0">
                <a:solidFill>
                  <a:srgbClr val="FF0000"/>
                </a:solidFill>
                <a:latin typeface="ReithSans"/>
              </a:rPr>
              <a:t>What </a:t>
            </a:r>
            <a:r>
              <a:rPr lang="en-US" b="1" dirty="0">
                <a:solidFill>
                  <a:srgbClr val="FF0000"/>
                </a:solidFill>
                <a:latin typeface="ReithSans"/>
              </a:rPr>
              <a:t>goes into a healthy packed lunch</a:t>
            </a:r>
            <a:r>
              <a:rPr lang="en-US" b="1" dirty="0" smtClean="0">
                <a:solidFill>
                  <a:srgbClr val="FF0000"/>
                </a:solidFill>
                <a:latin typeface="ReithSans"/>
              </a:rPr>
              <a:t>?      </a:t>
            </a:r>
            <a:endParaRPr lang="en-US" b="1" dirty="0" smtClean="0">
              <a:solidFill>
                <a:srgbClr val="FF0000"/>
              </a:solidFill>
              <a:latin typeface="ReithSans"/>
            </a:endParaRPr>
          </a:p>
          <a:p>
            <a:endParaRPr lang="en-US" b="1" dirty="0">
              <a:solidFill>
                <a:srgbClr val="231F20"/>
              </a:solidFill>
              <a:latin typeface="ReithSans"/>
            </a:endParaRPr>
          </a:p>
          <a:p>
            <a:r>
              <a:rPr lang="en-US" b="1" dirty="0">
                <a:solidFill>
                  <a:srgbClr val="C00000"/>
                </a:solidFill>
                <a:latin typeface="ReithSans"/>
              </a:rPr>
              <a:t>Bread, cereals, potatoes and other starchy foods</a:t>
            </a:r>
          </a:p>
          <a:p>
            <a:pPr>
              <a:buFont typeface="Arial" panose="020B0604020202020204" pitchFamily="34" charset="0"/>
              <a:buChar char="•"/>
            </a:pPr>
            <a:r>
              <a:rPr lang="en-US" dirty="0" smtClean="0">
                <a:solidFill>
                  <a:srgbClr val="231F20"/>
                </a:solidFill>
                <a:latin typeface="ReithSans"/>
              </a:rPr>
              <a:t>Examples</a:t>
            </a:r>
            <a:r>
              <a:rPr lang="en-US" dirty="0">
                <a:solidFill>
                  <a:srgbClr val="231F20"/>
                </a:solidFill>
                <a:latin typeface="ReithSans"/>
              </a:rPr>
              <a:t>: sandwiches, pitta bread, wraps, pasta salad, potato salad, potato or sweet potato wedges, rice dishes, couscous, bread sticks, crackers, rice cakes, plain popcorn.</a:t>
            </a:r>
          </a:p>
          <a:p>
            <a:endParaRPr lang="en-US" dirty="0">
              <a:solidFill>
                <a:srgbClr val="231F20"/>
              </a:solidFill>
              <a:latin typeface="ReithSans"/>
            </a:endParaRPr>
          </a:p>
          <a:p>
            <a:r>
              <a:rPr lang="en-US" b="1" dirty="0">
                <a:solidFill>
                  <a:srgbClr val="00B050"/>
                </a:solidFill>
                <a:latin typeface="ReithSans"/>
              </a:rPr>
              <a:t>Fruits and vegetables</a:t>
            </a:r>
          </a:p>
          <a:p>
            <a:pPr>
              <a:buFont typeface="Arial" panose="020B0604020202020204" pitchFamily="34" charset="0"/>
              <a:buChar char="•"/>
            </a:pPr>
            <a:r>
              <a:rPr lang="en-US" dirty="0" smtClean="0">
                <a:solidFill>
                  <a:srgbClr val="231F20"/>
                </a:solidFill>
                <a:latin typeface="ReithSans"/>
              </a:rPr>
              <a:t>Examples</a:t>
            </a:r>
            <a:r>
              <a:rPr lang="en-US" dirty="0">
                <a:solidFill>
                  <a:srgbClr val="231F20"/>
                </a:solidFill>
                <a:latin typeface="ReithSans"/>
              </a:rPr>
              <a:t>: fresh fruit, tinned fruits, dried fruits, salad items, any type of vegetables. You could include vegetable sticks for dipping or add veggies to salads, pasta or rice or couscous dishes</a:t>
            </a:r>
            <a:r>
              <a:rPr lang="en-US" dirty="0" smtClean="0">
                <a:solidFill>
                  <a:srgbClr val="231F20"/>
                </a:solidFill>
                <a:latin typeface="ReithSans"/>
              </a:rPr>
              <a:t>.</a:t>
            </a:r>
            <a:endParaRPr lang="en-US" dirty="0">
              <a:solidFill>
                <a:srgbClr val="231F20"/>
              </a:solidFill>
              <a:latin typeface="ReithSans"/>
            </a:endParaRPr>
          </a:p>
        </p:txBody>
      </p:sp>
      <p:sp>
        <p:nvSpPr>
          <p:cNvPr id="3" name="Rectangle 2"/>
          <p:cNvSpPr/>
          <p:nvPr/>
        </p:nvSpPr>
        <p:spPr>
          <a:xfrm>
            <a:off x="180111" y="4194046"/>
            <a:ext cx="10135986" cy="2308324"/>
          </a:xfrm>
          <a:prstGeom prst="rect">
            <a:avLst/>
          </a:prstGeom>
        </p:spPr>
        <p:txBody>
          <a:bodyPr wrap="square">
            <a:spAutoFit/>
          </a:bodyPr>
          <a:lstStyle/>
          <a:p>
            <a:r>
              <a:rPr lang="en-US" b="1" dirty="0">
                <a:solidFill>
                  <a:srgbClr val="FFC000"/>
                </a:solidFill>
                <a:latin typeface="ReithSans"/>
              </a:rPr>
              <a:t>Dairy and dairy alternatives</a:t>
            </a:r>
          </a:p>
          <a:p>
            <a:pPr>
              <a:buFont typeface="Arial" panose="020B0604020202020204" pitchFamily="34" charset="0"/>
              <a:buChar char="•"/>
            </a:pPr>
            <a:r>
              <a:rPr lang="en-US" dirty="0">
                <a:solidFill>
                  <a:srgbClr val="231F20"/>
                </a:solidFill>
                <a:latin typeface="ReithSans"/>
              </a:rPr>
              <a:t>Examples: cheese, yoghurts (or dairy-free alternative e.g. soya yoghurts), custard (soya custard), rice pudding, a carton of milk or yoghurt-based smoothies, carton of milk or a dairy-free alternative such as soya, oat milk or coconut milk.</a:t>
            </a:r>
          </a:p>
          <a:p>
            <a:pPr>
              <a:buFont typeface="Arial" panose="020B0604020202020204" pitchFamily="34" charset="0"/>
              <a:buChar char="•"/>
            </a:pPr>
            <a:endParaRPr lang="en-US" dirty="0">
              <a:solidFill>
                <a:srgbClr val="231F20"/>
              </a:solidFill>
              <a:latin typeface="ReithSans"/>
            </a:endParaRPr>
          </a:p>
          <a:p>
            <a:r>
              <a:rPr lang="en-US" b="1" dirty="0">
                <a:solidFill>
                  <a:srgbClr val="00B0F0"/>
                </a:solidFill>
                <a:latin typeface="ReithSans"/>
              </a:rPr>
              <a:t>Meat, fish, eggs, beans and other non-dairy sources of protein</a:t>
            </a:r>
          </a:p>
          <a:p>
            <a:pPr>
              <a:buFont typeface="Arial" panose="020B0604020202020204" pitchFamily="34" charset="0"/>
              <a:buChar char="•"/>
            </a:pPr>
            <a:r>
              <a:rPr lang="en-US" dirty="0">
                <a:solidFill>
                  <a:srgbClr val="231F20"/>
                </a:solidFill>
                <a:latin typeface="ReithSans"/>
              </a:rPr>
              <a:t>Examples: chicken, turkey, pork, beef, lamb, beans, fish, shellfish, lentils, chickpeas, pulses, hummus, </a:t>
            </a:r>
            <a:r>
              <a:rPr lang="en-US" dirty="0" err="1">
                <a:solidFill>
                  <a:srgbClr val="231F20"/>
                </a:solidFill>
                <a:latin typeface="ReithSans"/>
              </a:rPr>
              <a:t>quorn</a:t>
            </a:r>
            <a:r>
              <a:rPr lang="en-US" dirty="0">
                <a:solidFill>
                  <a:srgbClr val="231F20"/>
                </a:solidFill>
                <a:latin typeface="ReithSans"/>
              </a:rPr>
              <a:t> or soya products such as tofu.</a:t>
            </a:r>
          </a:p>
        </p:txBody>
      </p:sp>
    </p:spTree>
    <p:extLst>
      <p:ext uri="{BB962C8B-B14F-4D97-AF65-F5344CB8AC3E}">
        <p14:creationId xmlns:p14="http://schemas.microsoft.com/office/powerpoint/2010/main" val="4029658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362" y="325964"/>
            <a:ext cx="9301019" cy="1200329"/>
          </a:xfrm>
          <a:prstGeom prst="rect">
            <a:avLst/>
          </a:prstGeom>
        </p:spPr>
        <p:txBody>
          <a:bodyPr wrap="square">
            <a:spAutoFit/>
          </a:bodyPr>
          <a:lstStyle/>
          <a:p>
            <a:r>
              <a:rPr lang="en-US" b="1" dirty="0">
                <a:solidFill>
                  <a:srgbClr val="7030A0"/>
                </a:solidFill>
                <a:latin typeface="ReithSans"/>
              </a:rPr>
              <a:t>Drinks</a:t>
            </a:r>
          </a:p>
          <a:p>
            <a:pPr>
              <a:buFont typeface="Arial" panose="020B0604020202020204" pitchFamily="34" charset="0"/>
              <a:buChar char="•"/>
            </a:pPr>
            <a:r>
              <a:rPr lang="en-US" dirty="0">
                <a:solidFill>
                  <a:srgbClr val="231F20"/>
                </a:solidFill>
                <a:latin typeface="ReithSans"/>
              </a:rPr>
              <a:t>Milk and water are the best drinks for children because they are tooth-friendly.</a:t>
            </a:r>
          </a:p>
          <a:p>
            <a:pPr>
              <a:buFont typeface="Arial" panose="020B0604020202020204" pitchFamily="34" charset="0"/>
              <a:buChar char="•"/>
            </a:pPr>
            <a:r>
              <a:rPr lang="en-US" dirty="0" smtClean="0">
                <a:solidFill>
                  <a:srgbClr val="231F20"/>
                </a:solidFill>
                <a:latin typeface="ReithSans"/>
              </a:rPr>
              <a:t> Our school does NOT </a:t>
            </a:r>
            <a:r>
              <a:rPr lang="en-US" dirty="0">
                <a:solidFill>
                  <a:srgbClr val="231F20"/>
                </a:solidFill>
                <a:latin typeface="ReithSans"/>
              </a:rPr>
              <a:t>allow sugar-sweetened soft drinks and fizzy drinks because they cause tooth decay. </a:t>
            </a:r>
          </a:p>
        </p:txBody>
      </p:sp>
      <p:pic>
        <p:nvPicPr>
          <p:cNvPr id="3" name="Picture 2"/>
          <p:cNvPicPr>
            <a:picLocks noChangeAspect="1"/>
          </p:cNvPicPr>
          <p:nvPr/>
        </p:nvPicPr>
        <p:blipFill>
          <a:blip r:embed="rId2"/>
          <a:stretch>
            <a:fillRect/>
          </a:stretch>
        </p:blipFill>
        <p:spPr>
          <a:xfrm>
            <a:off x="1145598" y="1715945"/>
            <a:ext cx="7425747" cy="4881175"/>
          </a:xfrm>
          <a:prstGeom prst="rect">
            <a:avLst/>
          </a:prstGeom>
        </p:spPr>
      </p:pic>
    </p:spTree>
    <p:extLst>
      <p:ext uri="{BB962C8B-B14F-4D97-AF65-F5344CB8AC3E}">
        <p14:creationId xmlns:p14="http://schemas.microsoft.com/office/powerpoint/2010/main" val="140381961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75</TotalTime>
  <Words>528</Words>
  <Application>Microsoft Office PowerPoint</Application>
  <PresentationFormat>Widescreen</PresentationFormat>
  <Paragraphs>109</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Calibri</vt:lpstr>
      <vt:lpstr>FrutigerLTCom</vt:lpstr>
      <vt:lpstr>Montserrat</vt:lpstr>
      <vt:lpstr>Open Sans</vt:lpstr>
      <vt:lpstr>ReithSans</vt:lpstr>
      <vt:lpstr>Trebuchet MS</vt:lpstr>
      <vt:lpstr>Wingdings 3</vt:lpstr>
      <vt:lpstr>Facet</vt:lpstr>
      <vt:lpstr>Supporting your Child’s Well-Being</vt:lpstr>
      <vt:lpstr>Key points to supporting your child’s  well-being</vt:lpstr>
      <vt:lpstr>What is Mental Health?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your Child’s Well-Being</dc:title>
  <dc:creator>Joanne Rodrigues</dc:creator>
  <cp:lastModifiedBy>Joanne Rodrigues</cp:lastModifiedBy>
  <cp:revision>10</cp:revision>
  <cp:lastPrinted>2022-06-07T08:38:04Z</cp:lastPrinted>
  <dcterms:created xsi:type="dcterms:W3CDTF">2022-06-06T20:21:32Z</dcterms:created>
  <dcterms:modified xsi:type="dcterms:W3CDTF">2022-06-16T09:22:10Z</dcterms:modified>
</cp:coreProperties>
</file>