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E60FDA-68DF-411C-AF05-8B2165422576}" v="4" dt="2026-01-20T11:51:15.35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25" d="100"/>
          <a:sy n="125" d="100"/>
        </p:scale>
        <p:origin x="2130" y="-29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s Preece" userId="44eac5f1-d25a-4886-9722-096db4868d8c" providerId="ADAL" clId="{3371F996-BB38-4391-8577-2D1286BF0330}"/>
    <pc:docChg chg="modSld">
      <pc:chgData name="Ms Preece" userId="44eac5f1-d25a-4886-9722-096db4868d8c" providerId="ADAL" clId="{3371F996-BB38-4391-8577-2D1286BF0330}" dt="2026-01-08T16:27:26.415" v="138" actId="20577"/>
      <pc:docMkLst>
        <pc:docMk/>
      </pc:docMkLst>
      <pc:sldChg chg="modSp mod">
        <pc:chgData name="Ms Preece" userId="44eac5f1-d25a-4886-9722-096db4868d8c" providerId="ADAL" clId="{3371F996-BB38-4391-8577-2D1286BF0330}" dt="2026-01-08T16:27:26.415" v="138" actId="20577"/>
        <pc:sldMkLst>
          <pc:docMk/>
          <pc:sldMk cId="3040970418" sldId="257"/>
        </pc:sldMkLst>
        <pc:spChg chg="mod">
          <ac:chgData name="Ms Preece" userId="44eac5f1-d25a-4886-9722-096db4868d8c" providerId="ADAL" clId="{3371F996-BB38-4391-8577-2D1286BF0330}" dt="2026-01-08T16:27:26.415" v="138" actId="20577"/>
          <ac:spMkLst>
            <pc:docMk/>
            <pc:sldMk cId="3040970418" sldId="257"/>
            <ac:spMk id="54" creationId="{00000000-0000-0000-0000-000000000000}"/>
          </ac:spMkLst>
        </pc:spChg>
      </pc:sldChg>
    </pc:docChg>
  </pc:docChgLst>
  <pc:docChgLst>
    <pc:chgData name="Joanne Rodrigues" userId="S::j.rodrigues@stethelberts.slough.sch.uk::6e6d5664-4197-477a-9b25-6208144edfe0" providerId="AD" clId="Web-{86E60FDA-68DF-411C-AF05-8B2165422576}"/>
    <pc:docChg chg="modSld">
      <pc:chgData name="Joanne Rodrigues" userId="S::j.rodrigues@stethelberts.slough.sch.uk::6e6d5664-4197-477a-9b25-6208144edfe0" providerId="AD" clId="Web-{86E60FDA-68DF-411C-AF05-8B2165422576}" dt="2026-01-20T11:51:12.404" v="0" actId="20577"/>
      <pc:docMkLst>
        <pc:docMk/>
      </pc:docMkLst>
      <pc:sldChg chg="modSp">
        <pc:chgData name="Joanne Rodrigues" userId="S::j.rodrigues@stethelberts.slough.sch.uk::6e6d5664-4197-477a-9b25-6208144edfe0" providerId="AD" clId="Web-{86E60FDA-68DF-411C-AF05-8B2165422576}" dt="2026-01-20T11:51:12.404" v="0" actId="20577"/>
        <pc:sldMkLst>
          <pc:docMk/>
          <pc:sldMk cId="3040970418" sldId="257"/>
        </pc:sldMkLst>
        <pc:spChg chg="mod">
          <ac:chgData name="Joanne Rodrigues" userId="S::j.rodrigues@stethelberts.slough.sch.uk::6e6d5664-4197-477a-9b25-6208144edfe0" providerId="AD" clId="Web-{86E60FDA-68DF-411C-AF05-8B2165422576}" dt="2026-01-20T11:51:12.404" v="0" actId="20577"/>
          <ac:spMkLst>
            <pc:docMk/>
            <pc:sldMk cId="3040970418" sldId="257"/>
            <ac:spMk id="5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20/01/2026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5746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20/01/2026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066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20/01/2026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5579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20/01/2026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2424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20/01/2026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7098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20/01/2026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3145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20/01/2026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7219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20/01/2026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431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20/01/2026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8195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20/01/2026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2612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20/01/2026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2903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543EC-9ED2-4432-9FC8-8FE0C49EF06C}" type="datetimeFigureOut">
              <a:rPr lang="en-GB" smtClean="0"/>
              <a:t>20/01/2026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0728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ounded Rectangle 32"/>
          <p:cNvSpPr/>
          <p:nvPr/>
        </p:nvSpPr>
        <p:spPr>
          <a:xfrm>
            <a:off x="3608129" y="6380293"/>
            <a:ext cx="2990032" cy="1749471"/>
          </a:xfrm>
          <a:prstGeom prst="roundRect">
            <a:avLst/>
          </a:prstGeom>
          <a:solidFill>
            <a:schemeClr val="bg1">
              <a:alpha val="72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9" name="Rounded Rectangle 38"/>
          <p:cNvSpPr/>
          <p:nvPr/>
        </p:nvSpPr>
        <p:spPr>
          <a:xfrm>
            <a:off x="203574" y="4080855"/>
            <a:ext cx="3023676" cy="2685638"/>
          </a:xfrm>
          <a:prstGeom prst="roundRect">
            <a:avLst/>
          </a:prstGeom>
          <a:solidFill>
            <a:schemeClr val="bg1">
              <a:alpha val="59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7" name="Rounded Rectangle 36"/>
          <p:cNvSpPr/>
          <p:nvPr/>
        </p:nvSpPr>
        <p:spPr>
          <a:xfrm>
            <a:off x="154748" y="1994028"/>
            <a:ext cx="3090859" cy="2022601"/>
          </a:xfrm>
          <a:prstGeom prst="round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5" name="Rounded Rectangle 14"/>
          <p:cNvSpPr/>
          <p:nvPr/>
        </p:nvSpPr>
        <p:spPr>
          <a:xfrm>
            <a:off x="3582516" y="1988247"/>
            <a:ext cx="3047556" cy="2233932"/>
          </a:xfrm>
          <a:prstGeom prst="round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accent1"/>
            </a:solidFill>
          </a:ln>
          <a:effectLst>
            <a:outerShdw blurRad="50800" dist="50800" dir="5400000" algn="ctr" rotWithShape="0">
              <a:schemeClr val="bg1">
                <a:alpha val="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8" name="Rounded Rectangle 37"/>
          <p:cNvSpPr/>
          <p:nvPr/>
        </p:nvSpPr>
        <p:spPr>
          <a:xfrm>
            <a:off x="3574289" y="4289605"/>
            <a:ext cx="3022258" cy="1974630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TextBox 26"/>
          <p:cNvSpPr txBox="1"/>
          <p:nvPr/>
        </p:nvSpPr>
        <p:spPr>
          <a:xfrm>
            <a:off x="367024" y="4107398"/>
            <a:ext cx="263198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</a:t>
            </a:r>
          </a:p>
          <a:p>
            <a:endParaRPr lang="en-GB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266164" y="7014741"/>
            <a:ext cx="3090396" cy="1335874"/>
          </a:xfrm>
          <a:prstGeom prst="roundRect">
            <a:avLst/>
          </a:prstGeom>
          <a:solidFill>
            <a:schemeClr val="bg1">
              <a:alpha val="73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1" name="TextBox 30"/>
          <p:cNvSpPr txBox="1"/>
          <p:nvPr/>
        </p:nvSpPr>
        <p:spPr>
          <a:xfrm>
            <a:off x="338273" y="7136851"/>
            <a:ext cx="26894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Communication and Language </a:t>
            </a:r>
          </a:p>
        </p:txBody>
      </p:sp>
      <p:sp>
        <p:nvSpPr>
          <p:cNvPr id="7" name="Rectangle 6"/>
          <p:cNvSpPr/>
          <p:nvPr/>
        </p:nvSpPr>
        <p:spPr>
          <a:xfrm>
            <a:off x="720436" y="1350325"/>
            <a:ext cx="5278581" cy="502484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4607" y="37447"/>
            <a:ext cx="990400" cy="990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730462" y="343663"/>
            <a:ext cx="339708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Curriculum Overview Reception</a:t>
            </a: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Bahnschrift SemiBold Condensed" panose="020B0502040204020203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2400" b="1" dirty="0">
                <a:solidFill>
                  <a:srgbClr val="002060"/>
                </a:solidFill>
                <a:latin typeface="Bahnschrift SemiBold Condensed"/>
                <a:ea typeface="Times New Roman" panose="02020603050405020304" pitchFamily="18" charset="0"/>
                <a:cs typeface="Arial"/>
              </a:rPr>
              <a:t>Lent</a:t>
            </a: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ahnschrift SemiBold Condensed"/>
                <a:ea typeface="Times New Roman" panose="02020603050405020304" pitchFamily="18" charset="0"/>
                <a:cs typeface="Arial"/>
              </a:rPr>
              <a:t> Term </a:t>
            </a:r>
            <a:r>
              <a:rPr lang="en-GB" altLang="en-US" sz="2400" b="1" dirty="0">
                <a:solidFill>
                  <a:srgbClr val="002060"/>
                </a:solidFill>
                <a:latin typeface="Bahnschrift SemiBold Condensed"/>
                <a:ea typeface="Times New Roman" panose="02020603050405020304" pitchFamily="18" charset="0"/>
                <a:cs typeface="Arial"/>
              </a:rPr>
              <a:t>2026</a:t>
            </a:r>
            <a:endParaRPr lang="en-GB" altLang="en-US" sz="24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Bahnschrift SemiBold Condensed" panose="020B0502040204020203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4638" y="1384722"/>
            <a:ext cx="62230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Please find below information about what your child will be learning this term.</a:t>
            </a:r>
          </a:p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If you would like more information please speak to your child’s teacher.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4638" y="2023021"/>
            <a:ext cx="2578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Literacy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787748" y="4350004"/>
            <a:ext cx="23637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Physical Development 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3418692" y="8237238"/>
            <a:ext cx="3222800" cy="1489584"/>
          </a:xfrm>
          <a:prstGeom prst="roundRect">
            <a:avLst/>
          </a:prstGeom>
          <a:solidFill>
            <a:schemeClr val="bg1">
              <a:alpha val="72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0" name="TextBox 29"/>
          <p:cNvSpPr txBox="1"/>
          <p:nvPr/>
        </p:nvSpPr>
        <p:spPr>
          <a:xfrm>
            <a:off x="3869564" y="8248256"/>
            <a:ext cx="23475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Understanding the World</a:t>
            </a:r>
          </a:p>
          <a:p>
            <a:endParaRPr lang="en-GB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917689" y="2029329"/>
            <a:ext cx="2578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Maths</a:t>
            </a:r>
          </a:p>
        </p:txBody>
      </p:sp>
      <p:pic>
        <p:nvPicPr>
          <p:cNvPr id="52" name="Picture 5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575" y="99930"/>
            <a:ext cx="838402" cy="85551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8873" y="2251066"/>
            <a:ext cx="300847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begin to predict what might happen in a story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suggest how a story might end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answer questions about what they have read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blend sounds to read words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reads some common exception words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write some cvc words 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3651461" y="2306328"/>
            <a:ext cx="299003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begin to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recognise parts within numbers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To begin to subitise to 4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To show accuracy when counting up to 10 and beyond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To order numbers to 10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To name some 2D shapes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4749" y="4287963"/>
            <a:ext cx="3056533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To know that the wise men visited Jesus.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To know that the wise men gave Jesus gifts.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To know that Jesus welcomes everyone.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To know that Jesus takes care of everyone.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To know that Jesus wants us to care for other people.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To know that Jesus teaches us that we should share what we have with others.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3569403" y="4671857"/>
            <a:ext cx="29405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begin to use some movements to create a simple dance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hold a controlled static balance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hold scissors correctly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hold a pencil correctly to write letters</a:t>
            </a:r>
          </a:p>
          <a:p>
            <a:pPr lvl="0"/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9990" y="7505141"/>
            <a:ext cx="305858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ask questions to find out more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To retell a story using props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To follow 2 step instructions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To speak in full sentences </a:t>
            </a:r>
          </a:p>
          <a:p>
            <a:endParaRPr lang="en-GB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02046" y="8537511"/>
            <a:ext cx="30766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know the months of the year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talk about the events in their life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begin to draw simple maps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name and order the seasons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observe change sin plants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266164" y="8485742"/>
            <a:ext cx="3052233" cy="1303866"/>
          </a:xfrm>
          <a:prstGeom prst="roundRect">
            <a:avLst/>
          </a:prstGeom>
          <a:solidFill>
            <a:schemeClr val="bg1">
              <a:alpha val="72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1" name="TextBox 50"/>
          <p:cNvSpPr txBox="1"/>
          <p:nvPr/>
        </p:nvSpPr>
        <p:spPr>
          <a:xfrm>
            <a:off x="369925" y="8598863"/>
            <a:ext cx="23475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Expressive Art and Design </a:t>
            </a:r>
          </a:p>
          <a:p>
            <a:endParaRPr lang="en-GB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23201" y="8847111"/>
            <a:ext cx="29381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experiment with mixing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colours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explore joining techniques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perform and adapt music with a sequence of actions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794281" y="6473902"/>
            <a:ext cx="23475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PSED</a:t>
            </a:r>
          </a:p>
          <a:p>
            <a:endParaRPr lang="en-GB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592161" y="6741393"/>
            <a:ext cx="29865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consider the feelings and needs of our friends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begin to negotiate and solve problems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try new foods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begin to show resilience 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0970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2050D00CFE584BB9C575F16D585184" ma:contentTypeVersion="13" ma:contentTypeDescription="Create a new document." ma:contentTypeScope="" ma:versionID="8174b6cd6a34bdc84499a55f82dfa293">
  <xsd:schema xmlns:xsd="http://www.w3.org/2001/XMLSchema" xmlns:xs="http://www.w3.org/2001/XMLSchema" xmlns:p="http://schemas.microsoft.com/office/2006/metadata/properties" xmlns:ns2="709ed1fa-3339-4f95-bcf4-406cd817ec1e" xmlns:ns3="297c5e1b-f9ba-44c3-a503-67c3f4189faa" targetNamespace="http://schemas.microsoft.com/office/2006/metadata/properties" ma:root="true" ma:fieldsID="893b50b74d9067f5812646c8f54bccca" ns2:_="" ns3:_="">
    <xsd:import namespace="709ed1fa-3339-4f95-bcf4-406cd817ec1e"/>
    <xsd:import namespace="297c5e1b-f9ba-44c3-a503-67c3f4189fa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9ed1fa-3339-4f95-bcf4-406cd817ec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d190b30-a8c1-42ee-ae51-a144fdb6f1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7c5e1b-f9ba-44c3-a503-67c3f4189fa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ce534f1-fca1-4c35-a8a1-9ff1ec11c1fc}" ma:internalName="TaxCatchAll" ma:showField="CatchAllData" ma:web="297c5e1b-f9ba-44c3-a503-67c3f4189fa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7c5e1b-f9ba-44c3-a503-67c3f4189faa" xsi:nil="true"/>
    <lcf76f155ced4ddcb4097134ff3c332f xmlns="709ed1fa-3339-4f95-bcf4-406cd817ec1e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7E6CF6D-CA3A-4E9F-920D-D5C6C3130918}"/>
</file>

<file path=customXml/itemProps2.xml><?xml version="1.0" encoding="utf-8"?>
<ds:datastoreItem xmlns:ds="http://schemas.openxmlformats.org/officeDocument/2006/customXml" ds:itemID="{E64425F1-3B8A-4215-85CF-ACFAAC026BE9}">
  <ds:schemaRefs>
    <ds:schemaRef ds:uri="http://schemas.microsoft.com/office/2006/metadata/properties"/>
    <ds:schemaRef ds:uri="http://schemas.microsoft.com/office/infopath/2007/PartnerControls"/>
    <ds:schemaRef ds:uri="297c5e1b-f9ba-44c3-a503-67c3f4189faa"/>
    <ds:schemaRef ds:uri="709ed1fa-3339-4f95-bcf4-406cd817ec1e"/>
  </ds:schemaRefs>
</ds:datastoreItem>
</file>

<file path=customXml/itemProps3.xml><?xml version="1.0" encoding="utf-8"?>
<ds:datastoreItem xmlns:ds="http://schemas.openxmlformats.org/officeDocument/2006/customXml" ds:itemID="{E298A22C-A642-4E42-A42A-6DB56409306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580</TotalTime>
  <Words>315</Words>
  <Application>Microsoft Office PowerPoint</Application>
  <PresentationFormat>A4 Paper (210x297 mm)</PresentationFormat>
  <Paragraphs>49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Alyssa Mercerr</dc:creator>
  <cp:lastModifiedBy>Ms Preece</cp:lastModifiedBy>
  <cp:revision>47</cp:revision>
  <cp:lastPrinted>2024-09-09T13:59:28Z</cp:lastPrinted>
  <dcterms:created xsi:type="dcterms:W3CDTF">2021-02-11T12:28:53Z</dcterms:created>
  <dcterms:modified xsi:type="dcterms:W3CDTF">2026-01-20T11:51:20Z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0x010100832050D00CFE584BB9C575F16D585184</vt:lpwstr>
  </property>
  <property fmtid="{D5CDD505-2E9C-101B-9397-08002B2CF9AE}" pid="3" name="MediaServiceImageTags">
    <vt:lpwstr/>
  </property>
</Properties>
</file>