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6858000" cy="9906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80" d="100"/>
          <a:sy n="80" d="100"/>
        </p:scale>
        <p:origin x="1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0543EC-9ED2-4432-9FC8-8FE0C49EF06C}" type="datetimeFigureOut">
              <a:rPr lang="en-GB" smtClean="0"/>
              <a:t>30/03/2022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2695746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0543EC-9ED2-4432-9FC8-8FE0C49EF06C}" type="datetimeFigureOut">
              <a:rPr lang="en-GB" smtClean="0"/>
              <a:t>30/03/2022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1760661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0543EC-9ED2-4432-9FC8-8FE0C49EF06C}" type="datetimeFigureOut">
              <a:rPr lang="en-GB" smtClean="0"/>
              <a:t>30/03/2022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2015579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0543EC-9ED2-4432-9FC8-8FE0C49EF06C}" type="datetimeFigureOut">
              <a:rPr lang="en-GB" smtClean="0"/>
              <a:t>30/03/2022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2212424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0543EC-9ED2-4432-9FC8-8FE0C49EF06C}" type="datetimeFigureOut">
              <a:rPr lang="en-GB" smtClean="0"/>
              <a:t>30/03/2022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3287098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0543EC-9ED2-4432-9FC8-8FE0C49EF06C}" type="datetimeFigureOut">
              <a:rPr lang="en-GB" smtClean="0"/>
              <a:t>30/03/2022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2173145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0543EC-9ED2-4432-9FC8-8FE0C49EF06C}" type="datetimeFigureOut">
              <a:rPr lang="en-GB" smtClean="0"/>
              <a:t>30/03/2022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927219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0543EC-9ED2-4432-9FC8-8FE0C49EF06C}" type="datetimeFigureOut">
              <a:rPr lang="en-GB" smtClean="0"/>
              <a:t>30/03/2022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225431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0543EC-9ED2-4432-9FC8-8FE0C49EF06C}" type="datetimeFigureOut">
              <a:rPr lang="en-GB" smtClean="0"/>
              <a:t>30/03/2022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2518195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0543EC-9ED2-4432-9FC8-8FE0C49EF06C}" type="datetimeFigureOut">
              <a:rPr lang="en-GB" smtClean="0"/>
              <a:t>30/03/2022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3002612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0543EC-9ED2-4432-9FC8-8FE0C49EF06C}" type="datetimeFigureOut">
              <a:rPr lang="en-GB" smtClean="0"/>
              <a:t>30/03/2022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1982903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B0543EC-9ED2-4432-9FC8-8FE0C49EF06C}" type="datetimeFigureOut">
              <a:rPr lang="en-GB" smtClean="0"/>
              <a:t>30/03/2022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24F4586-5783-4AF0-ACEF-9728F445FDCA}" type="slidenum">
              <a:rPr lang="en-GB" smtClean="0"/>
              <a:t>‹#›</a:t>
            </a:fld>
            <a:endParaRPr lang="en-GB"/>
          </a:p>
        </p:txBody>
      </p:sp>
    </p:spTree>
    <p:extLst>
      <p:ext uri="{BB962C8B-B14F-4D97-AF65-F5344CB8AC3E}">
        <p14:creationId xmlns:p14="http://schemas.microsoft.com/office/powerpoint/2010/main" val="16907281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0" name="Picture 6" descr="Image result for cross png transpare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69930" y="4533459"/>
            <a:ext cx="661606" cy="918173"/>
          </a:xfrm>
          <a:prstGeom prst="rect">
            <a:avLst/>
          </a:prstGeom>
          <a:noFill/>
          <a:effectLst>
            <a:outerShdw blurRad="177800" dist="50800" dir="5400000" algn="ctr" rotWithShape="0">
              <a:schemeClr val="tx2">
                <a:lumMod val="20000"/>
                <a:lumOff val="80000"/>
                <a:alpha val="0"/>
              </a:schemeClr>
            </a:outerShdw>
          </a:effectLst>
          <a:extLst>
            <a:ext uri="{909E8E84-426E-40DD-AFC4-6F175D3DCCD1}">
              <a14:hiddenFill xmlns:a14="http://schemas.microsoft.com/office/drawing/2010/main">
                <a:solidFill>
                  <a:srgbClr val="FFFFFF"/>
                </a:solidFill>
              </a14:hiddenFill>
            </a:ext>
          </a:extLst>
        </p:spPr>
      </p:pic>
      <p:sp>
        <p:nvSpPr>
          <p:cNvPr id="39" name="Rounded Rectangle 38"/>
          <p:cNvSpPr/>
          <p:nvPr/>
        </p:nvSpPr>
        <p:spPr>
          <a:xfrm>
            <a:off x="158212" y="3879054"/>
            <a:ext cx="3889665" cy="2630577"/>
          </a:xfrm>
          <a:prstGeom prst="roundRect">
            <a:avLst/>
          </a:prstGeom>
          <a:solidFill>
            <a:schemeClr val="bg1">
              <a:alpha val="59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30738" y="8827079"/>
            <a:ext cx="742429" cy="624247"/>
          </a:xfrm>
          <a:prstGeom prst="rect">
            <a:avLst/>
          </a:prstGeom>
        </p:spPr>
      </p:pic>
      <p:pic>
        <p:nvPicPr>
          <p:cNvPr id="47" name="Picture 4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14062" y="8938437"/>
            <a:ext cx="854467" cy="729215"/>
          </a:xfrm>
          <a:prstGeom prst="rect">
            <a:avLst/>
          </a:prstGeom>
        </p:spPr>
      </p:pic>
      <p:pic>
        <p:nvPicPr>
          <p:cNvPr id="46" name="Picture 4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0978" y="6787983"/>
            <a:ext cx="1387871" cy="721992"/>
          </a:xfrm>
          <a:prstGeom prst="rect">
            <a:avLst/>
          </a:prstGeom>
        </p:spPr>
      </p:pic>
      <p:sp>
        <p:nvSpPr>
          <p:cNvPr id="37" name="Rounded Rectangle 36"/>
          <p:cNvSpPr/>
          <p:nvPr/>
        </p:nvSpPr>
        <p:spPr>
          <a:xfrm>
            <a:off x="119061" y="2312795"/>
            <a:ext cx="3644471" cy="1495881"/>
          </a:xfrm>
          <a:prstGeom prst="roundRect">
            <a:avLst/>
          </a:prstGeom>
          <a:solidFill>
            <a:schemeClr val="bg1">
              <a:alpha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pic>
        <p:nvPicPr>
          <p:cNvPr id="40" name="Picture 3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39728" y="3090347"/>
            <a:ext cx="977886" cy="977886"/>
          </a:xfrm>
          <a:prstGeom prst="rect">
            <a:avLst/>
          </a:prstGeom>
        </p:spPr>
      </p:pic>
      <p:sp>
        <p:nvSpPr>
          <p:cNvPr id="15" name="Rounded Rectangle 14"/>
          <p:cNvSpPr/>
          <p:nvPr/>
        </p:nvSpPr>
        <p:spPr>
          <a:xfrm>
            <a:off x="3856519" y="2290887"/>
            <a:ext cx="2920080" cy="1658828"/>
          </a:xfrm>
          <a:prstGeom prst="roundRect">
            <a:avLst/>
          </a:prstGeom>
          <a:solidFill>
            <a:schemeClr val="bg1">
              <a:alpha val="80000"/>
            </a:schemeClr>
          </a:solidFill>
          <a:ln w="19050">
            <a:solidFill>
              <a:schemeClr val="accent1"/>
            </a:solidFill>
          </a:ln>
          <a:effectLst>
            <a:outerShdw blurRad="50800" dist="50800" dir="5400000" algn="ctr" rotWithShape="0">
              <a:schemeClr val="bg1">
                <a:alpha val="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pic>
        <p:nvPicPr>
          <p:cNvPr id="14" name="Picture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03077" y="4258675"/>
            <a:ext cx="876848" cy="876848"/>
          </a:xfrm>
          <a:prstGeom prst="rect">
            <a:avLst/>
          </a:prstGeom>
        </p:spPr>
      </p:pic>
      <p:sp>
        <p:nvSpPr>
          <p:cNvPr id="38" name="Rounded Rectangle 37"/>
          <p:cNvSpPr/>
          <p:nvPr/>
        </p:nvSpPr>
        <p:spPr>
          <a:xfrm>
            <a:off x="4208913" y="4013882"/>
            <a:ext cx="2563754" cy="2446913"/>
          </a:xfrm>
          <a:prstGeom prst="roundRect">
            <a:avLst/>
          </a:prstGeom>
          <a:solidFill>
            <a:schemeClr val="bg1">
              <a:alpha val="84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pic>
        <p:nvPicPr>
          <p:cNvPr id="1032" name="Picture 8" descr="Image result for football transparen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761408" y="6871278"/>
            <a:ext cx="907819" cy="90781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634212" y="7577302"/>
            <a:ext cx="1829416" cy="1075496"/>
          </a:xfrm>
          <a:prstGeom prst="rect">
            <a:avLst/>
          </a:prstGeom>
        </p:spPr>
      </p:pic>
      <p:sp>
        <p:nvSpPr>
          <p:cNvPr id="32" name="Rounded Rectangle 31"/>
          <p:cNvSpPr/>
          <p:nvPr/>
        </p:nvSpPr>
        <p:spPr>
          <a:xfrm>
            <a:off x="4843448" y="6527036"/>
            <a:ext cx="1919667" cy="1409050"/>
          </a:xfrm>
          <a:prstGeom prst="roundRect">
            <a:avLst/>
          </a:prstGeom>
          <a:solidFill>
            <a:schemeClr val="bg1">
              <a:alpha val="84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43" name="Rounded Rectangle 42"/>
          <p:cNvSpPr/>
          <p:nvPr/>
        </p:nvSpPr>
        <p:spPr>
          <a:xfrm>
            <a:off x="2674421" y="6568308"/>
            <a:ext cx="2070166" cy="2559565"/>
          </a:xfrm>
          <a:prstGeom prst="roundRect">
            <a:avLst/>
          </a:prstGeom>
          <a:solidFill>
            <a:schemeClr val="bg1">
              <a:alpha val="69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41" name="Rounded Rectangle 40"/>
          <p:cNvSpPr/>
          <p:nvPr/>
        </p:nvSpPr>
        <p:spPr>
          <a:xfrm>
            <a:off x="62102" y="7815330"/>
            <a:ext cx="2552472" cy="2017374"/>
          </a:xfrm>
          <a:prstGeom prst="roundRect">
            <a:avLst/>
          </a:prstGeom>
          <a:solidFill>
            <a:schemeClr val="bg1">
              <a:alpha val="73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31" name="TextBox 30"/>
          <p:cNvSpPr txBox="1"/>
          <p:nvPr/>
        </p:nvSpPr>
        <p:spPr>
          <a:xfrm>
            <a:off x="67454" y="7890319"/>
            <a:ext cx="2686899" cy="1877437"/>
          </a:xfrm>
          <a:prstGeom prst="rect">
            <a:avLst/>
          </a:prstGeom>
          <a:noFill/>
        </p:spPr>
        <p:txBody>
          <a:bodyPr wrap="square" rtlCol="0">
            <a:spAutoFit/>
          </a:bodyPr>
          <a:lstStyle/>
          <a:p>
            <a:r>
              <a:rPr lang="en-GB" sz="1200" b="1" u="sng" dirty="0" smtClean="0">
                <a:solidFill>
                  <a:srgbClr val="002060"/>
                </a:solidFill>
                <a:latin typeface="Arial" panose="020B0604020202020204" pitchFamily="34" charset="0"/>
                <a:cs typeface="Arial" panose="020B0604020202020204" pitchFamily="34" charset="0"/>
              </a:rPr>
              <a:t>PSHE</a:t>
            </a:r>
            <a:endParaRPr lang="en-GB" sz="900" b="1" u="sng" dirty="0">
              <a:solidFill>
                <a:srgbClr val="002060"/>
              </a:solidFill>
              <a:latin typeface="Arial" panose="020B0604020202020204" pitchFamily="34" charset="0"/>
              <a:cs typeface="Arial" panose="020B0604020202020204" pitchFamily="34" charset="0"/>
            </a:endParaRPr>
          </a:p>
          <a:p>
            <a:r>
              <a:rPr lang="en-GB" sz="800" b="1" dirty="0">
                <a:latin typeface="Arial" panose="020B0604020202020204" pitchFamily="34" charset="0"/>
                <a:cs typeface="Arial" panose="020B0604020202020204" pitchFamily="34" charset="0"/>
              </a:rPr>
              <a:t>Physical health and Mental wellbeing</a:t>
            </a:r>
            <a:endParaRPr lang="en-GB" sz="800" dirty="0">
              <a:latin typeface="Arial" panose="020B0604020202020204" pitchFamily="34" charset="0"/>
              <a:cs typeface="Arial" panose="020B0604020202020204" pitchFamily="34" charset="0"/>
            </a:endParaRPr>
          </a:p>
          <a:p>
            <a:pPr lvl="0"/>
            <a:r>
              <a:rPr lang="en-GB" sz="800" dirty="0">
                <a:latin typeface="Arial" panose="020B0604020202020204" pitchFamily="34" charset="0"/>
                <a:cs typeface="Arial" panose="020B0604020202020204" pitchFamily="34" charset="0"/>
              </a:rPr>
              <a:t>What affects mental health and ways to take care of it</a:t>
            </a:r>
          </a:p>
          <a:p>
            <a:pPr lvl="0"/>
            <a:r>
              <a:rPr lang="en-GB" sz="800" dirty="0">
                <a:latin typeface="Arial" panose="020B0604020202020204" pitchFamily="34" charset="0"/>
                <a:cs typeface="Arial" panose="020B0604020202020204" pitchFamily="34" charset="0"/>
              </a:rPr>
              <a:t>Managing change, loss and bereavement</a:t>
            </a:r>
          </a:p>
          <a:p>
            <a:pPr lvl="0"/>
            <a:r>
              <a:rPr lang="en-GB" sz="800" dirty="0">
                <a:latin typeface="Arial" panose="020B0604020202020204" pitchFamily="34" charset="0"/>
                <a:cs typeface="Arial" panose="020B0604020202020204" pitchFamily="34" charset="0"/>
              </a:rPr>
              <a:t>Managing time online</a:t>
            </a:r>
          </a:p>
          <a:p>
            <a:r>
              <a:rPr lang="en-GB" sz="800" b="1" dirty="0">
                <a:latin typeface="Arial" panose="020B0604020202020204" pitchFamily="34" charset="0"/>
                <a:cs typeface="Arial" panose="020B0604020202020204" pitchFamily="34" charset="0"/>
              </a:rPr>
              <a:t>Growing and changing</a:t>
            </a:r>
            <a:endParaRPr lang="en-GB" sz="800" dirty="0">
              <a:latin typeface="Arial" panose="020B0604020202020204" pitchFamily="34" charset="0"/>
              <a:cs typeface="Arial" panose="020B0604020202020204" pitchFamily="34" charset="0"/>
            </a:endParaRPr>
          </a:p>
          <a:p>
            <a:pPr lvl="0"/>
            <a:r>
              <a:rPr lang="en-GB" sz="800" dirty="0">
                <a:latin typeface="Arial" panose="020B0604020202020204" pitchFamily="34" charset="0"/>
                <a:cs typeface="Arial" panose="020B0604020202020204" pitchFamily="34" charset="0"/>
              </a:rPr>
              <a:t>Human reproduction and birth</a:t>
            </a:r>
          </a:p>
          <a:p>
            <a:pPr lvl="0"/>
            <a:r>
              <a:rPr lang="en-GB" sz="800" dirty="0">
                <a:latin typeface="Arial" panose="020B0604020202020204" pitchFamily="34" charset="0"/>
                <a:cs typeface="Arial" panose="020B0604020202020204" pitchFamily="34" charset="0"/>
              </a:rPr>
              <a:t>Increasing independence</a:t>
            </a:r>
          </a:p>
          <a:p>
            <a:pPr lvl="0"/>
            <a:r>
              <a:rPr lang="en-GB" sz="800" dirty="0">
                <a:latin typeface="Arial" panose="020B0604020202020204" pitchFamily="34" charset="0"/>
                <a:cs typeface="Arial" panose="020B0604020202020204" pitchFamily="34" charset="0"/>
              </a:rPr>
              <a:t>Managing transitions</a:t>
            </a:r>
          </a:p>
          <a:p>
            <a:r>
              <a:rPr lang="en-GB" sz="800" b="1" dirty="0">
                <a:latin typeface="Arial" panose="020B0604020202020204" pitchFamily="34" charset="0"/>
                <a:cs typeface="Arial" panose="020B0604020202020204" pitchFamily="34" charset="0"/>
              </a:rPr>
              <a:t>Keeping safe</a:t>
            </a:r>
            <a:endParaRPr lang="en-GB" sz="800" dirty="0">
              <a:latin typeface="Arial" panose="020B0604020202020204" pitchFamily="34" charset="0"/>
              <a:cs typeface="Arial" panose="020B0604020202020204" pitchFamily="34" charset="0"/>
            </a:endParaRPr>
          </a:p>
          <a:p>
            <a:pPr lvl="0"/>
            <a:r>
              <a:rPr lang="en-GB" sz="800" dirty="0">
                <a:latin typeface="Arial" panose="020B0604020202020204" pitchFamily="34" charset="0"/>
                <a:cs typeface="Arial" panose="020B0604020202020204" pitchFamily="34" charset="0"/>
              </a:rPr>
              <a:t>Keeping personal information safe</a:t>
            </a:r>
          </a:p>
          <a:p>
            <a:pPr lvl="0"/>
            <a:r>
              <a:rPr lang="en-GB" sz="800" dirty="0">
                <a:latin typeface="Arial" panose="020B0604020202020204" pitchFamily="34" charset="0"/>
                <a:cs typeface="Arial" panose="020B0604020202020204" pitchFamily="34" charset="0"/>
              </a:rPr>
              <a:t>Regulations and choices</a:t>
            </a:r>
          </a:p>
          <a:p>
            <a:pPr lvl="0"/>
            <a:r>
              <a:rPr lang="en-GB" sz="800" dirty="0">
                <a:latin typeface="Arial" panose="020B0604020202020204" pitchFamily="34" charset="0"/>
                <a:cs typeface="Arial" panose="020B0604020202020204" pitchFamily="34" charset="0"/>
              </a:rPr>
              <a:t>Drug use and the law</a:t>
            </a:r>
          </a:p>
          <a:p>
            <a:r>
              <a:rPr lang="en-GB" sz="800" dirty="0">
                <a:latin typeface="Arial" panose="020B0604020202020204" pitchFamily="34" charset="0"/>
                <a:cs typeface="Arial" panose="020B0604020202020204" pitchFamily="34" charset="0"/>
              </a:rPr>
              <a:t>Drug use and the media</a:t>
            </a:r>
          </a:p>
        </p:txBody>
      </p:sp>
      <p:sp>
        <p:nvSpPr>
          <p:cNvPr id="16" name="Rounded Rectangle 15"/>
          <p:cNvSpPr/>
          <p:nvPr/>
        </p:nvSpPr>
        <p:spPr>
          <a:xfrm>
            <a:off x="84167" y="6559894"/>
            <a:ext cx="2490687" cy="1219203"/>
          </a:xfrm>
          <a:prstGeom prst="roundRect">
            <a:avLst/>
          </a:prstGeom>
          <a:solidFill>
            <a:schemeClr val="bg1">
              <a:alpha val="74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7" name="Rectangle 6"/>
          <p:cNvSpPr/>
          <p:nvPr/>
        </p:nvSpPr>
        <p:spPr>
          <a:xfrm>
            <a:off x="1924623" y="1306867"/>
            <a:ext cx="3295650" cy="915135"/>
          </a:xfrm>
          <a:prstGeom prst="rect">
            <a:avLst/>
          </a:prstGeom>
          <a:solidFill>
            <a:schemeClr val="bg1"/>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3"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83881" y="74978"/>
            <a:ext cx="1246239" cy="124624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Rectangle 4"/>
          <p:cNvSpPr>
            <a:spLocks noChangeArrowheads="1"/>
          </p:cNvSpPr>
          <p:nvPr/>
        </p:nvSpPr>
        <p:spPr bwMode="auto">
          <a:xfrm>
            <a:off x="1406653" y="343663"/>
            <a:ext cx="404469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2060"/>
                </a:solidFill>
                <a:effectLst/>
                <a:latin typeface="Bahnschrift SemiBold Condensed" panose="020B0502040204020203" pitchFamily="34" charset="0"/>
                <a:ea typeface="Times New Roman" panose="02020603050405020304" pitchFamily="18" charset="0"/>
                <a:cs typeface="Arial" panose="020B0604020202020204" pitchFamily="34" charset="0"/>
              </a:rPr>
              <a:t>Curriculum Overview Year 6</a:t>
            </a:r>
            <a:endParaRPr kumimoji="0" lang="en-GB" altLang="en-US" sz="2400" b="0" i="0" u="none" strike="noStrike" cap="none" normalizeH="0" baseline="0" dirty="0">
              <a:ln>
                <a:noFill/>
              </a:ln>
              <a:solidFill>
                <a:srgbClr val="002060"/>
              </a:solidFill>
              <a:effectLst/>
              <a:latin typeface="Bahnschrift SemiBold Condensed" panose="020B0502040204020203"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2400" b="1" dirty="0" smtClean="0">
                <a:solidFill>
                  <a:srgbClr val="002060"/>
                </a:solidFill>
                <a:latin typeface="Bahnschrift SemiBold Condensed" panose="020B0502040204020203" pitchFamily="34" charset="0"/>
                <a:ea typeface="Times New Roman" panose="02020603050405020304" pitchFamily="18" charset="0"/>
                <a:cs typeface="Arial" panose="020B0604020202020204" pitchFamily="34" charset="0"/>
              </a:rPr>
              <a:t>Pentecost</a:t>
            </a:r>
            <a:r>
              <a:rPr kumimoji="0" lang="en-GB" altLang="en-US" sz="2400" b="1" i="0" u="none" strike="noStrike" cap="none" normalizeH="0" baseline="0" dirty="0" smtClean="0">
                <a:ln>
                  <a:noFill/>
                </a:ln>
                <a:solidFill>
                  <a:srgbClr val="002060"/>
                </a:solidFill>
                <a:effectLst/>
                <a:latin typeface="Bahnschrift SemiBold Condensed" panose="020B0502040204020203" pitchFamily="34" charset="0"/>
                <a:ea typeface="Times New Roman" panose="02020603050405020304" pitchFamily="18" charset="0"/>
                <a:cs typeface="Arial" panose="020B0604020202020204" pitchFamily="34" charset="0"/>
              </a:rPr>
              <a:t> </a:t>
            </a:r>
            <a:r>
              <a:rPr kumimoji="0" lang="en-GB" altLang="en-US" sz="2400" b="1" i="0" u="none" strike="noStrike" cap="none" normalizeH="0" baseline="0" dirty="0">
                <a:ln>
                  <a:noFill/>
                </a:ln>
                <a:solidFill>
                  <a:srgbClr val="002060"/>
                </a:solidFill>
                <a:effectLst/>
                <a:latin typeface="Bahnschrift SemiBold Condensed" panose="020B0502040204020203" pitchFamily="34" charset="0"/>
                <a:ea typeface="Times New Roman" panose="02020603050405020304" pitchFamily="18" charset="0"/>
                <a:cs typeface="Arial" panose="020B0604020202020204" pitchFamily="34" charset="0"/>
              </a:rPr>
              <a:t>Term 2021-2022</a:t>
            </a:r>
          </a:p>
        </p:txBody>
      </p:sp>
      <p:sp>
        <p:nvSpPr>
          <p:cNvPr id="6" name="TextBox 5"/>
          <p:cNvSpPr txBox="1"/>
          <p:nvPr/>
        </p:nvSpPr>
        <p:spPr>
          <a:xfrm>
            <a:off x="1924623" y="1364475"/>
            <a:ext cx="3295650" cy="830997"/>
          </a:xfrm>
          <a:prstGeom prst="rect">
            <a:avLst/>
          </a:prstGeom>
          <a:noFill/>
        </p:spPr>
        <p:txBody>
          <a:bodyPr wrap="square" rtlCol="0">
            <a:spAutoFit/>
          </a:bodyPr>
          <a:lstStyle/>
          <a:p>
            <a:pPr algn="ctr"/>
            <a:r>
              <a:rPr lang="en-GB" sz="1200" dirty="0">
                <a:latin typeface="Arial" panose="020B0604020202020204" pitchFamily="34" charset="0"/>
                <a:cs typeface="Arial" panose="020B0604020202020204" pitchFamily="34" charset="0"/>
              </a:rPr>
              <a:t>Please find below information about what your child will be learning this term.</a:t>
            </a:r>
          </a:p>
          <a:p>
            <a:pPr algn="ctr"/>
            <a:r>
              <a:rPr lang="en-GB" sz="1200" dirty="0">
                <a:latin typeface="Arial" panose="020B0604020202020204" pitchFamily="34" charset="0"/>
                <a:cs typeface="Arial" panose="020B0604020202020204" pitchFamily="34" charset="0"/>
              </a:rPr>
              <a:t>If you would like more information speak to your child’s teacher.</a:t>
            </a:r>
          </a:p>
        </p:txBody>
      </p:sp>
      <p:sp>
        <p:nvSpPr>
          <p:cNvPr id="10" name="TextBox 9"/>
          <p:cNvSpPr txBox="1"/>
          <p:nvPr/>
        </p:nvSpPr>
        <p:spPr>
          <a:xfrm>
            <a:off x="178546" y="2297097"/>
            <a:ext cx="3724346" cy="1523494"/>
          </a:xfrm>
          <a:prstGeom prst="rect">
            <a:avLst/>
          </a:prstGeom>
          <a:noFill/>
        </p:spPr>
        <p:txBody>
          <a:bodyPr wrap="square" rtlCol="0">
            <a:spAutoFit/>
          </a:bodyPr>
          <a:lstStyle/>
          <a:p>
            <a:r>
              <a:rPr lang="en-GB" sz="1200" b="1" u="sng" dirty="0">
                <a:solidFill>
                  <a:srgbClr val="002060"/>
                </a:solidFill>
                <a:latin typeface="Arial" panose="020B0604020202020204" pitchFamily="34" charset="0"/>
                <a:cs typeface="Arial" panose="020B0604020202020204" pitchFamily="34" charset="0"/>
              </a:rPr>
              <a:t>Literacy</a:t>
            </a:r>
          </a:p>
          <a:p>
            <a:r>
              <a:rPr lang="en-GB" sz="900" b="1" dirty="0">
                <a:latin typeface="Arial" panose="020B0604020202020204" pitchFamily="34" charset="0"/>
                <a:cs typeface="Arial" panose="020B0604020202020204" pitchFamily="34" charset="0"/>
              </a:rPr>
              <a:t>Key Texts to Study</a:t>
            </a:r>
            <a:r>
              <a:rPr lang="en-GB" sz="900" b="1" dirty="0" smtClean="0">
                <a:latin typeface="Arial" panose="020B0604020202020204" pitchFamily="34" charset="0"/>
                <a:cs typeface="Arial" panose="020B0604020202020204" pitchFamily="34" charset="0"/>
              </a:rPr>
              <a:t>:</a:t>
            </a:r>
          </a:p>
          <a:p>
            <a:r>
              <a:rPr lang="en-GB" sz="900" dirty="0" smtClean="0">
                <a:latin typeface="Arial" panose="020B0604020202020204" pitchFamily="34" charset="0"/>
                <a:cs typeface="Arial" panose="020B0604020202020204" pitchFamily="34" charset="0"/>
              </a:rPr>
              <a:t>Street Child – Historical Fiction</a:t>
            </a:r>
          </a:p>
          <a:p>
            <a:r>
              <a:rPr lang="en-GB" sz="900" dirty="0" smtClean="0">
                <a:latin typeface="Arial" panose="020B0604020202020204" pitchFamily="34" charset="0"/>
                <a:cs typeface="Arial" panose="020B0604020202020204" pitchFamily="34" charset="0"/>
              </a:rPr>
              <a:t>Floodland – Fantasy Fiction</a:t>
            </a:r>
            <a:endParaRPr lang="en-GB" sz="900" b="1" dirty="0">
              <a:latin typeface="Arial" panose="020B0604020202020204" pitchFamily="34" charset="0"/>
              <a:cs typeface="Arial" panose="020B0604020202020204" pitchFamily="34" charset="0"/>
            </a:endParaRPr>
          </a:p>
          <a:p>
            <a:r>
              <a:rPr lang="en-GB" sz="900" b="1" dirty="0">
                <a:latin typeface="Arial" panose="020B0604020202020204" pitchFamily="34" charset="0"/>
                <a:cs typeface="Arial" panose="020B0604020202020204" pitchFamily="34" charset="0"/>
              </a:rPr>
              <a:t>Types of </a:t>
            </a:r>
            <a:r>
              <a:rPr lang="en-GB" sz="900" b="1" dirty="0" smtClean="0">
                <a:latin typeface="Arial" panose="020B0604020202020204" pitchFamily="34" charset="0"/>
                <a:cs typeface="Arial" panose="020B0604020202020204" pitchFamily="34" charset="0"/>
              </a:rPr>
              <a:t>writing</a:t>
            </a:r>
          </a:p>
          <a:p>
            <a:r>
              <a:rPr lang="en-GB" sz="900" dirty="0" smtClean="0">
                <a:latin typeface="Arial" panose="020B0604020202020204" pitchFamily="34" charset="0"/>
                <a:cs typeface="Arial" panose="020B0604020202020204" pitchFamily="34" charset="0"/>
              </a:rPr>
              <a:t>Narrative – Fantasy</a:t>
            </a:r>
          </a:p>
          <a:p>
            <a:r>
              <a:rPr lang="en-GB" sz="900" dirty="0" smtClean="0">
                <a:latin typeface="Arial" panose="020B0604020202020204" pitchFamily="34" charset="0"/>
                <a:cs typeface="Arial" panose="020B0604020202020204" pitchFamily="34" charset="0"/>
              </a:rPr>
              <a:t>Narrative – Flash back</a:t>
            </a:r>
          </a:p>
          <a:p>
            <a:r>
              <a:rPr lang="en-GB" sz="900" dirty="0" smtClean="0">
                <a:latin typeface="Arial" panose="020B0604020202020204" pitchFamily="34" charset="0"/>
                <a:cs typeface="Arial" panose="020B0604020202020204" pitchFamily="34" charset="0"/>
              </a:rPr>
              <a:t>Non-fiction – Discussion text</a:t>
            </a:r>
          </a:p>
          <a:p>
            <a:r>
              <a:rPr lang="en-GB" sz="900" dirty="0" smtClean="0">
                <a:latin typeface="Arial" panose="020B0604020202020204" pitchFamily="34" charset="0"/>
                <a:cs typeface="Arial" panose="020B0604020202020204" pitchFamily="34" charset="0"/>
              </a:rPr>
              <a:t>Non-fiction – Persuasive text</a:t>
            </a:r>
          </a:p>
          <a:p>
            <a:r>
              <a:rPr lang="en-GB" sz="900" dirty="0" smtClean="0">
                <a:latin typeface="Arial" panose="020B0604020202020204" pitchFamily="34" charset="0"/>
                <a:cs typeface="Arial" panose="020B0604020202020204" pitchFamily="34" charset="0"/>
              </a:rPr>
              <a:t>Poetry – Reflecting on their time at St Ethelbert’s</a:t>
            </a:r>
          </a:p>
        </p:txBody>
      </p:sp>
      <p:sp>
        <p:nvSpPr>
          <p:cNvPr id="21" name="TextBox 20"/>
          <p:cNvSpPr txBox="1"/>
          <p:nvPr/>
        </p:nvSpPr>
        <p:spPr>
          <a:xfrm>
            <a:off x="2715117" y="6599928"/>
            <a:ext cx="2114436" cy="2616101"/>
          </a:xfrm>
          <a:prstGeom prst="rect">
            <a:avLst/>
          </a:prstGeom>
          <a:noFill/>
        </p:spPr>
        <p:txBody>
          <a:bodyPr wrap="square" rtlCol="0">
            <a:spAutoFit/>
          </a:bodyPr>
          <a:lstStyle/>
          <a:p>
            <a:r>
              <a:rPr lang="en-GB" sz="1200" b="1" u="sng" dirty="0">
                <a:solidFill>
                  <a:srgbClr val="002060"/>
                </a:solidFill>
                <a:latin typeface="Arial" panose="020B0604020202020204" pitchFamily="34" charset="0"/>
                <a:cs typeface="Arial" panose="020B0604020202020204" pitchFamily="34" charset="0"/>
              </a:rPr>
              <a:t>History/ </a:t>
            </a:r>
            <a:r>
              <a:rPr lang="en-GB" sz="1200" b="1" u="sng" dirty="0" smtClean="0">
                <a:solidFill>
                  <a:srgbClr val="002060"/>
                </a:solidFill>
                <a:latin typeface="Arial" panose="020B0604020202020204" pitchFamily="34" charset="0"/>
                <a:cs typeface="Arial" panose="020B0604020202020204" pitchFamily="34" charset="0"/>
              </a:rPr>
              <a:t>Geography</a:t>
            </a:r>
          </a:p>
          <a:p>
            <a:r>
              <a:rPr lang="en-GB" sz="800" b="1" dirty="0">
                <a:latin typeface="Arial" panose="020B0604020202020204" pitchFamily="34" charset="0"/>
                <a:cs typeface="Arial" panose="020B0604020202020204" pitchFamily="34" charset="0"/>
              </a:rPr>
              <a:t>The Industrial Revolution – a turning point in history</a:t>
            </a:r>
            <a:endParaRPr lang="en-GB" sz="800" dirty="0">
              <a:latin typeface="Arial" panose="020B0604020202020204" pitchFamily="34" charset="0"/>
              <a:cs typeface="Arial" panose="020B0604020202020204" pitchFamily="34" charset="0"/>
            </a:endParaRPr>
          </a:p>
          <a:p>
            <a:r>
              <a:rPr lang="en-GB" sz="800" b="1" dirty="0">
                <a:latin typeface="Arial" panose="020B0604020202020204" pitchFamily="34" charset="0"/>
                <a:cs typeface="Arial" panose="020B0604020202020204" pitchFamily="34" charset="0"/>
              </a:rPr>
              <a:t>Key Focus Knowledge </a:t>
            </a:r>
            <a:r>
              <a:rPr lang="en-GB" sz="800" dirty="0">
                <a:latin typeface="Arial" panose="020B0604020202020204" pitchFamily="34" charset="0"/>
                <a:cs typeface="Arial" panose="020B0604020202020204" pitchFamily="34" charset="0"/>
              </a:rPr>
              <a:t>– How the Industrial revolution changed the landscape of Britain and the way we </a:t>
            </a:r>
            <a:r>
              <a:rPr lang="en-GB" sz="800" dirty="0" smtClean="0">
                <a:latin typeface="Arial" panose="020B0604020202020204" pitchFamily="34" charset="0"/>
                <a:cs typeface="Arial" panose="020B0604020202020204" pitchFamily="34" charset="0"/>
              </a:rPr>
              <a:t>live</a:t>
            </a:r>
            <a:endParaRPr lang="en-GB" sz="800" dirty="0">
              <a:latin typeface="Arial" panose="020B0604020202020204" pitchFamily="34" charset="0"/>
              <a:cs typeface="Arial" panose="020B0604020202020204" pitchFamily="34" charset="0"/>
            </a:endParaRPr>
          </a:p>
          <a:p>
            <a:r>
              <a:rPr lang="en-GB" sz="800" b="1" dirty="0">
                <a:latin typeface="Arial" panose="020B0604020202020204" pitchFamily="34" charset="0"/>
                <a:cs typeface="Arial" panose="020B0604020202020204" pitchFamily="34" charset="0"/>
              </a:rPr>
              <a:t>Key Focus Historical Enquiry</a:t>
            </a:r>
            <a:r>
              <a:rPr lang="en-GB" sz="800" dirty="0">
                <a:latin typeface="Arial" panose="020B0604020202020204" pitchFamily="34" charset="0"/>
                <a:cs typeface="Arial" panose="020B0604020202020204" pitchFamily="34" charset="0"/>
              </a:rPr>
              <a:t> – How did different groups of people view the changes to society that occurred in the Industrial Revolution with a focus on rich and </a:t>
            </a:r>
            <a:r>
              <a:rPr lang="en-GB" sz="800" dirty="0" smtClean="0">
                <a:latin typeface="Arial" panose="020B0604020202020204" pitchFamily="34" charset="0"/>
                <a:cs typeface="Arial" panose="020B0604020202020204" pitchFamily="34" charset="0"/>
              </a:rPr>
              <a:t>poor</a:t>
            </a:r>
            <a:endParaRPr lang="en-GB" sz="800" dirty="0">
              <a:latin typeface="Arial" panose="020B0604020202020204" pitchFamily="34" charset="0"/>
              <a:cs typeface="Arial" panose="020B0604020202020204" pitchFamily="34" charset="0"/>
            </a:endParaRPr>
          </a:p>
          <a:p>
            <a:r>
              <a:rPr lang="en-GB" sz="800" b="1" dirty="0">
                <a:latin typeface="Arial" panose="020B0604020202020204" pitchFamily="34" charset="0"/>
                <a:cs typeface="Arial" panose="020B0604020202020204" pitchFamily="34" charset="0"/>
              </a:rPr>
              <a:t>Man’s impact on the environment</a:t>
            </a:r>
            <a:r>
              <a:rPr lang="en-GB" sz="800" dirty="0">
                <a:latin typeface="Arial" panose="020B0604020202020204" pitchFamily="34" charset="0"/>
                <a:cs typeface="Arial" panose="020B0604020202020204" pitchFamily="34" charset="0"/>
              </a:rPr>
              <a:t> </a:t>
            </a:r>
            <a:r>
              <a:rPr lang="en-GB" sz="800" dirty="0" smtClean="0">
                <a:latin typeface="Arial" panose="020B0604020202020204" pitchFamily="34" charset="0"/>
                <a:cs typeface="Arial" panose="020B0604020202020204" pitchFamily="34" charset="0"/>
              </a:rPr>
              <a:t>–</a:t>
            </a:r>
            <a:r>
              <a:rPr lang="en-GB" sz="800" dirty="0">
                <a:latin typeface="Arial" panose="020B0604020202020204" pitchFamily="34" charset="0"/>
                <a:cs typeface="Arial" panose="020B0604020202020204" pitchFamily="34" charset="0"/>
              </a:rPr>
              <a:t> </a:t>
            </a:r>
          </a:p>
          <a:p>
            <a:r>
              <a:rPr lang="en-GB" sz="800" b="1" dirty="0">
                <a:latin typeface="Arial" panose="020B0604020202020204" pitchFamily="34" charset="0"/>
                <a:cs typeface="Arial" panose="020B0604020202020204" pitchFamily="34" charset="0"/>
              </a:rPr>
              <a:t>Key Geographical Knowledge</a:t>
            </a:r>
            <a:endParaRPr lang="en-GB" sz="800" dirty="0">
              <a:latin typeface="Arial" panose="020B0604020202020204" pitchFamily="34" charset="0"/>
              <a:cs typeface="Arial" panose="020B0604020202020204" pitchFamily="34" charset="0"/>
            </a:endParaRPr>
          </a:p>
          <a:p>
            <a:r>
              <a:rPr lang="en-GB" sz="800" dirty="0">
                <a:latin typeface="Arial" panose="020B0604020202020204" pitchFamily="34" charset="0"/>
                <a:cs typeface="Arial" panose="020B0604020202020204" pitchFamily="34" charset="0"/>
              </a:rPr>
              <a:t>The main resources we rely on in the UK and how this is and needs to </a:t>
            </a:r>
            <a:r>
              <a:rPr lang="en-GB" sz="800" dirty="0" smtClean="0">
                <a:latin typeface="Arial" panose="020B0604020202020204" pitchFamily="34" charset="0"/>
                <a:cs typeface="Arial" panose="020B0604020202020204" pitchFamily="34" charset="0"/>
              </a:rPr>
              <a:t>change</a:t>
            </a:r>
            <a:endParaRPr lang="en-GB" sz="800" dirty="0">
              <a:latin typeface="Arial" panose="020B0604020202020204" pitchFamily="34" charset="0"/>
              <a:cs typeface="Arial" panose="020B0604020202020204" pitchFamily="34" charset="0"/>
            </a:endParaRPr>
          </a:p>
          <a:p>
            <a:r>
              <a:rPr lang="en-GB" sz="800" b="1" dirty="0">
                <a:latin typeface="Arial" panose="020B0604020202020204" pitchFamily="34" charset="0"/>
                <a:cs typeface="Arial" panose="020B0604020202020204" pitchFamily="34" charset="0"/>
              </a:rPr>
              <a:t>Key Geographical Enquiry</a:t>
            </a:r>
            <a:endParaRPr lang="en-GB" sz="800" dirty="0">
              <a:latin typeface="Arial" panose="020B0604020202020204" pitchFamily="34" charset="0"/>
              <a:cs typeface="Arial" panose="020B0604020202020204" pitchFamily="34" charset="0"/>
            </a:endParaRPr>
          </a:p>
          <a:p>
            <a:r>
              <a:rPr lang="en-GB" sz="800" dirty="0">
                <a:latin typeface="Arial" panose="020B0604020202020204" pitchFamily="34" charset="0"/>
                <a:cs typeface="Arial" panose="020B0604020202020204" pitchFamily="34" charset="0"/>
              </a:rPr>
              <a:t>Graphical representation of when fossil fuels will run out and or when scientists believe we will have irreversible warming</a:t>
            </a:r>
          </a:p>
          <a:p>
            <a:endParaRPr lang="en-GB" sz="800" dirty="0">
              <a:latin typeface="Arial" panose="020B0604020202020204" pitchFamily="34" charset="0"/>
              <a:cs typeface="Arial" panose="020B0604020202020204" pitchFamily="34" charset="0"/>
            </a:endParaRPr>
          </a:p>
        </p:txBody>
      </p:sp>
      <p:sp>
        <p:nvSpPr>
          <p:cNvPr id="23" name="TextBox 22"/>
          <p:cNvSpPr txBox="1"/>
          <p:nvPr/>
        </p:nvSpPr>
        <p:spPr>
          <a:xfrm>
            <a:off x="4228904" y="4068233"/>
            <a:ext cx="2572678" cy="2354491"/>
          </a:xfrm>
          <a:prstGeom prst="rect">
            <a:avLst/>
          </a:prstGeom>
          <a:noFill/>
        </p:spPr>
        <p:txBody>
          <a:bodyPr wrap="square" rtlCol="0">
            <a:spAutoFit/>
          </a:bodyPr>
          <a:lstStyle/>
          <a:p>
            <a:r>
              <a:rPr lang="en-GB" sz="1200" b="1" u="sng" dirty="0" smtClean="0">
                <a:solidFill>
                  <a:srgbClr val="002060"/>
                </a:solidFill>
                <a:latin typeface="Arial" panose="020B0604020202020204" pitchFamily="34" charset="0"/>
                <a:cs typeface="Arial" panose="020B0604020202020204" pitchFamily="34" charset="0"/>
              </a:rPr>
              <a:t>Science</a:t>
            </a:r>
          </a:p>
          <a:p>
            <a:r>
              <a:rPr lang="en-GB" sz="900" b="1" dirty="0">
                <a:latin typeface="Arial" panose="020B0604020202020204" pitchFamily="34" charset="0"/>
                <a:cs typeface="Arial" panose="020B0604020202020204" pitchFamily="34" charset="0"/>
              </a:rPr>
              <a:t>Living things and their habitats</a:t>
            </a:r>
          </a:p>
          <a:p>
            <a:pPr marL="171450" indent="-171450">
              <a:buFont typeface="Arial" panose="020B0604020202020204" pitchFamily="34" charset="0"/>
              <a:buChar char="•"/>
            </a:pPr>
            <a:r>
              <a:rPr lang="en-GB" sz="900" dirty="0">
                <a:latin typeface="Arial" panose="020B0604020202020204" pitchFamily="34" charset="0"/>
                <a:ea typeface="Calibri" panose="020F0502020204030204" pitchFamily="34" charset="0"/>
                <a:cs typeface="Arial" panose="020B0604020202020204" pitchFamily="34" charset="0"/>
              </a:rPr>
              <a:t>Living things - micro-organisms, plants and animals - classified into broad groups – common observable characteristics and similarities/differences</a:t>
            </a:r>
          </a:p>
          <a:p>
            <a:pPr marL="171450" indent="-171450">
              <a:buFont typeface="Arial" panose="020B0604020202020204" pitchFamily="34" charset="0"/>
              <a:buChar char="•"/>
            </a:pPr>
            <a:r>
              <a:rPr lang="en-GB" sz="900" dirty="0">
                <a:latin typeface="Arial" panose="020B0604020202020204" pitchFamily="34" charset="0"/>
                <a:ea typeface="Calibri" panose="020F0502020204030204" pitchFamily="34" charset="0"/>
                <a:cs typeface="Arial" panose="020B0604020202020204" pitchFamily="34" charset="0"/>
              </a:rPr>
              <a:t>Reason for classifying plants and animals based on specific characteristics</a:t>
            </a:r>
          </a:p>
          <a:p>
            <a:r>
              <a:rPr lang="en-GB" sz="900" b="1" dirty="0">
                <a:latin typeface="Arial" panose="020B0604020202020204" pitchFamily="34" charset="0"/>
                <a:cs typeface="Arial" panose="020B0604020202020204" pitchFamily="34" charset="0"/>
              </a:rPr>
              <a:t>Evolution and inheritance</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Living things change over time. Fossils inform us about animals that once inhabited Earth. Living things produce offspring of the same kind, offspring are not identical to parents. Animals and plants are adapted to suit their environment and adaptation may lead to evolution</a:t>
            </a:r>
          </a:p>
        </p:txBody>
      </p:sp>
      <p:sp>
        <p:nvSpPr>
          <p:cNvPr id="29" name="TextBox 28"/>
          <p:cNvSpPr txBox="1"/>
          <p:nvPr/>
        </p:nvSpPr>
        <p:spPr>
          <a:xfrm>
            <a:off x="84658" y="6523661"/>
            <a:ext cx="2589273" cy="1677382"/>
          </a:xfrm>
          <a:prstGeom prst="rect">
            <a:avLst/>
          </a:prstGeom>
          <a:noFill/>
        </p:spPr>
        <p:txBody>
          <a:bodyPr wrap="square" rtlCol="0">
            <a:spAutoFit/>
          </a:bodyPr>
          <a:lstStyle/>
          <a:p>
            <a:r>
              <a:rPr lang="en-GB" sz="1200" b="1" u="sng" dirty="0">
                <a:solidFill>
                  <a:srgbClr val="002060"/>
                </a:solidFill>
                <a:latin typeface="Arial" panose="020B0604020202020204" pitchFamily="34" charset="0"/>
                <a:cs typeface="Arial" panose="020B0604020202020204" pitchFamily="34" charset="0"/>
              </a:rPr>
              <a:t>Art/ </a:t>
            </a:r>
            <a:r>
              <a:rPr lang="en-GB" sz="1200" b="1" u="sng" dirty="0" smtClean="0">
                <a:solidFill>
                  <a:srgbClr val="002060"/>
                </a:solidFill>
                <a:latin typeface="Arial" panose="020B0604020202020204" pitchFamily="34" charset="0"/>
                <a:cs typeface="Arial" panose="020B0604020202020204" pitchFamily="34" charset="0"/>
              </a:rPr>
              <a:t>Design</a:t>
            </a:r>
          </a:p>
          <a:p>
            <a:r>
              <a:rPr lang="en-US" sz="800" b="1" dirty="0">
                <a:latin typeface="Arial" panose="020B0604020202020204" pitchFamily="34" charset="0"/>
                <a:cs typeface="Arial" panose="020B0604020202020204" pitchFamily="34" charset="0"/>
              </a:rPr>
              <a:t>Environmental Art </a:t>
            </a:r>
          </a:p>
          <a:p>
            <a:r>
              <a:rPr lang="en-US" sz="800" b="1" dirty="0">
                <a:latin typeface="Arial" panose="020B0604020202020204" pitchFamily="34" charset="0"/>
                <a:cs typeface="Arial" panose="020B0604020202020204" pitchFamily="34" charset="0"/>
              </a:rPr>
              <a:t>Key Knowledge</a:t>
            </a:r>
          </a:p>
          <a:p>
            <a:r>
              <a:rPr lang="en-US" sz="800" dirty="0">
                <a:latin typeface="Arial" panose="020B0604020202020204" pitchFamily="34" charset="0"/>
                <a:cs typeface="Arial" panose="020B0604020202020204" pitchFamily="34" charset="0"/>
              </a:rPr>
              <a:t>How Andy Goldsworthy</a:t>
            </a:r>
          </a:p>
          <a:p>
            <a:r>
              <a:rPr lang="en-US" sz="800" dirty="0">
                <a:latin typeface="Arial" panose="020B0604020202020204" pitchFamily="34" charset="0"/>
                <a:cs typeface="Arial" panose="020B0604020202020204" pitchFamily="34" charset="0"/>
              </a:rPr>
              <a:t>and Richard Long create and record art in the environment</a:t>
            </a:r>
          </a:p>
          <a:p>
            <a:r>
              <a:rPr lang="en-US" sz="800" b="1" dirty="0">
                <a:latin typeface="Arial" panose="020B0604020202020204" pitchFamily="34" charset="0"/>
                <a:cs typeface="Arial" panose="020B0604020202020204" pitchFamily="34" charset="0"/>
              </a:rPr>
              <a:t>Key skills:</a:t>
            </a:r>
          </a:p>
          <a:p>
            <a:r>
              <a:rPr lang="en-US" sz="800" dirty="0">
                <a:latin typeface="Arial" panose="020B0604020202020204" pitchFamily="34" charset="0"/>
                <a:cs typeface="Arial" panose="020B0604020202020204" pitchFamily="34" charset="0"/>
              </a:rPr>
              <a:t>Art using found objects in the landscape</a:t>
            </a:r>
          </a:p>
          <a:p>
            <a:r>
              <a:rPr lang="en-US" sz="800" dirty="0">
                <a:latin typeface="Arial" panose="020B0604020202020204" pitchFamily="34" charset="0"/>
                <a:cs typeface="Arial" panose="020B0604020202020204" pitchFamily="34" charset="0"/>
              </a:rPr>
              <a:t>Photography</a:t>
            </a:r>
          </a:p>
          <a:p>
            <a:endParaRPr lang="en-GB" sz="900" b="1" u="sng" dirty="0">
              <a:solidFill>
                <a:srgbClr val="002060"/>
              </a:solidFill>
              <a:latin typeface="Arial" panose="020B0604020202020204" pitchFamily="34" charset="0"/>
              <a:cs typeface="Arial" panose="020B0604020202020204" pitchFamily="34" charset="0"/>
            </a:endParaRPr>
          </a:p>
          <a:p>
            <a:endParaRPr lang="en-GB" sz="900" b="1" u="sng" dirty="0">
              <a:solidFill>
                <a:srgbClr val="002060"/>
              </a:solidFill>
              <a:latin typeface="Arial" panose="020B0604020202020204" pitchFamily="34" charset="0"/>
              <a:cs typeface="Arial" panose="020B0604020202020204" pitchFamily="34" charset="0"/>
            </a:endParaRPr>
          </a:p>
          <a:p>
            <a:endParaRPr lang="en-GB" sz="900" dirty="0">
              <a:solidFill>
                <a:srgbClr val="002060"/>
              </a:solidFill>
              <a:latin typeface="Arial" panose="020B0604020202020204" pitchFamily="34" charset="0"/>
              <a:cs typeface="Arial" panose="020B0604020202020204" pitchFamily="34" charset="0"/>
            </a:endParaRPr>
          </a:p>
        </p:txBody>
      </p:sp>
      <p:sp>
        <p:nvSpPr>
          <p:cNvPr id="33" name="TextBox 32"/>
          <p:cNvSpPr txBox="1"/>
          <p:nvPr/>
        </p:nvSpPr>
        <p:spPr>
          <a:xfrm>
            <a:off x="4870249" y="6544913"/>
            <a:ext cx="2042883" cy="1431161"/>
          </a:xfrm>
          <a:prstGeom prst="rect">
            <a:avLst/>
          </a:prstGeom>
          <a:noFill/>
        </p:spPr>
        <p:txBody>
          <a:bodyPr wrap="square" rtlCol="0">
            <a:spAutoFit/>
          </a:bodyPr>
          <a:lstStyle/>
          <a:p>
            <a:r>
              <a:rPr lang="en-GB" sz="1200" b="1" u="sng" dirty="0" smtClean="0">
                <a:solidFill>
                  <a:srgbClr val="002060"/>
                </a:solidFill>
                <a:latin typeface="Arial" panose="020B0604020202020204" pitchFamily="34" charset="0"/>
                <a:cs typeface="Arial" panose="020B0604020202020204" pitchFamily="34" charset="0"/>
              </a:rPr>
              <a:t>PE</a:t>
            </a:r>
            <a:endParaRPr lang="en-US" sz="900" dirty="0">
              <a:solidFill>
                <a:srgbClr val="FF0000"/>
              </a:solidFill>
              <a:latin typeface="Arial" panose="020B0604020202020204" pitchFamily="34" charset="0"/>
              <a:cs typeface="Arial" panose="020B0604020202020204" pitchFamily="34" charset="0"/>
            </a:endParaRPr>
          </a:p>
          <a:p>
            <a:r>
              <a:rPr lang="en-US" sz="900" b="1" dirty="0">
                <a:latin typeface="Arial" panose="020B0604020202020204" pitchFamily="34" charset="0"/>
                <a:cs typeface="Arial" panose="020B0604020202020204" pitchFamily="34" charset="0"/>
              </a:rPr>
              <a:t>Real PE: </a:t>
            </a:r>
          </a:p>
          <a:p>
            <a:r>
              <a:rPr lang="en-GB" sz="900" dirty="0">
                <a:latin typeface="Arial" panose="020B0604020202020204" pitchFamily="34" charset="0"/>
                <a:cs typeface="Arial" panose="020B0604020202020204" pitchFamily="34" charset="0"/>
              </a:rPr>
              <a:t>Gym </a:t>
            </a:r>
            <a:endParaRPr lang="en-GB" sz="900" dirty="0" smtClean="0">
              <a:latin typeface="Arial" panose="020B0604020202020204" pitchFamily="34" charset="0"/>
              <a:cs typeface="Arial" panose="020B0604020202020204" pitchFamily="34" charset="0"/>
            </a:endParaRPr>
          </a:p>
          <a:p>
            <a:r>
              <a:rPr lang="en-GB" sz="900" dirty="0" smtClean="0">
                <a:latin typeface="Arial" panose="020B0604020202020204" pitchFamily="34" charset="0"/>
                <a:cs typeface="Arial" panose="020B0604020202020204" pitchFamily="34" charset="0"/>
              </a:rPr>
              <a:t>Cricket</a:t>
            </a:r>
          </a:p>
          <a:p>
            <a:r>
              <a:rPr lang="en-GB" sz="900" dirty="0" smtClean="0">
                <a:latin typeface="Arial" panose="020B0604020202020204" pitchFamily="34" charset="0"/>
                <a:cs typeface="Arial" panose="020B0604020202020204" pitchFamily="34" charset="0"/>
              </a:rPr>
              <a:t>Rounders</a:t>
            </a:r>
          </a:p>
          <a:p>
            <a:r>
              <a:rPr lang="en-US" sz="900" b="1" dirty="0" smtClean="0">
                <a:latin typeface="Arial" panose="020B0604020202020204" pitchFamily="34" charset="0"/>
                <a:cs typeface="Arial" panose="020B0604020202020204" pitchFamily="34" charset="0"/>
              </a:rPr>
              <a:t>Dance </a:t>
            </a:r>
          </a:p>
          <a:p>
            <a:r>
              <a:rPr lang="en-US" sz="900" b="1" dirty="0" smtClean="0">
                <a:latin typeface="Arial" panose="020B0604020202020204" pitchFamily="34" charset="0"/>
                <a:cs typeface="Arial" panose="020B0604020202020204" pitchFamily="34" charset="0"/>
              </a:rPr>
              <a:t>Choreography for the Year 6 Production</a:t>
            </a:r>
            <a:endParaRPr lang="en-US" sz="900" b="1" dirty="0">
              <a:latin typeface="Arial" panose="020B0604020202020204" pitchFamily="34" charset="0"/>
              <a:cs typeface="Arial" panose="020B0604020202020204" pitchFamily="34" charset="0"/>
            </a:endParaRPr>
          </a:p>
          <a:p>
            <a:endParaRPr lang="en-GB" sz="1200" b="1" u="sng" dirty="0">
              <a:solidFill>
                <a:srgbClr val="002060"/>
              </a:solidFill>
              <a:latin typeface="Arial" panose="020B0604020202020204" pitchFamily="34" charset="0"/>
              <a:cs typeface="Arial" panose="020B0604020202020204" pitchFamily="34" charset="0"/>
            </a:endParaRPr>
          </a:p>
        </p:txBody>
      </p:sp>
      <p:sp>
        <p:nvSpPr>
          <p:cNvPr id="28" name="Rounded Rectangle 27"/>
          <p:cNvSpPr/>
          <p:nvPr/>
        </p:nvSpPr>
        <p:spPr>
          <a:xfrm>
            <a:off x="4843448" y="7994394"/>
            <a:ext cx="1919667" cy="1797125"/>
          </a:xfrm>
          <a:prstGeom prst="roundRect">
            <a:avLst/>
          </a:prstGeom>
          <a:solidFill>
            <a:schemeClr val="bg1">
              <a:alpha val="72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30" name="TextBox 29"/>
          <p:cNvSpPr txBox="1"/>
          <p:nvPr/>
        </p:nvSpPr>
        <p:spPr>
          <a:xfrm>
            <a:off x="4856726" y="8013038"/>
            <a:ext cx="1944856" cy="1954381"/>
          </a:xfrm>
          <a:prstGeom prst="rect">
            <a:avLst/>
          </a:prstGeom>
          <a:noFill/>
        </p:spPr>
        <p:txBody>
          <a:bodyPr wrap="square" rtlCol="0">
            <a:spAutoFit/>
          </a:bodyPr>
          <a:lstStyle/>
          <a:p>
            <a:r>
              <a:rPr lang="en-GB" sz="1200" b="1" u="sng" dirty="0" smtClean="0">
                <a:solidFill>
                  <a:srgbClr val="002060"/>
                </a:solidFill>
                <a:latin typeface="Arial" panose="020B0604020202020204" pitchFamily="34" charset="0"/>
                <a:cs typeface="Arial" panose="020B0604020202020204" pitchFamily="34" charset="0"/>
              </a:rPr>
              <a:t>Computing</a:t>
            </a:r>
            <a:endParaRPr lang="en-GB" sz="900" dirty="0">
              <a:latin typeface="Arial" panose="020B0604020202020204" pitchFamily="34" charset="0"/>
              <a:cs typeface="Arial" panose="020B0604020202020204" pitchFamily="34" charset="0"/>
            </a:endParaRPr>
          </a:p>
          <a:p>
            <a:endParaRPr lang="en-GB" sz="100" dirty="0" smtClean="0">
              <a:latin typeface="Arial" panose="020B0604020202020204" pitchFamily="34" charset="0"/>
              <a:cs typeface="Arial" panose="020B0604020202020204" pitchFamily="34" charset="0"/>
            </a:endParaRPr>
          </a:p>
          <a:p>
            <a:r>
              <a:rPr lang="en-GB" sz="900" dirty="0" smtClean="0">
                <a:latin typeface="Arial" panose="020B0604020202020204" pitchFamily="34" charset="0"/>
                <a:cs typeface="Arial" panose="020B0604020202020204" pitchFamily="34" charset="0"/>
              </a:rPr>
              <a:t>Data and information</a:t>
            </a:r>
            <a:endParaRPr lang="en-GB" sz="9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900" dirty="0" smtClean="0">
                <a:latin typeface="Arial" panose="020B0604020202020204" pitchFamily="34" charset="0"/>
                <a:cs typeface="Arial" panose="020B0604020202020204" pitchFamily="34" charset="0"/>
              </a:rPr>
              <a:t>Spreadsheets</a:t>
            </a:r>
            <a:endParaRPr lang="en-GB" sz="9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900" b="1" dirty="0" smtClean="0">
                <a:latin typeface="Arial" panose="020B0604020202020204" pitchFamily="34" charset="0"/>
                <a:cs typeface="Arial" panose="020B0604020202020204" pitchFamily="34" charset="0"/>
              </a:rPr>
              <a:t>Cell, cell reference, formula, sum, range, brackets</a:t>
            </a:r>
            <a:endParaRPr lang="en-GB" sz="900" b="1" dirty="0">
              <a:latin typeface="Arial" panose="020B0604020202020204" pitchFamily="34" charset="0"/>
              <a:cs typeface="Arial" panose="020B0604020202020204" pitchFamily="34" charset="0"/>
            </a:endParaRPr>
          </a:p>
          <a:p>
            <a:r>
              <a:rPr lang="en-GB" sz="900" dirty="0" smtClean="0">
                <a:latin typeface="Arial" panose="020B0604020202020204" pitchFamily="34" charset="0"/>
                <a:cs typeface="Arial" panose="020B0604020202020204" pitchFamily="34" charset="0"/>
              </a:rPr>
              <a:t>Control</a:t>
            </a:r>
            <a:endParaRPr lang="en-GB" sz="9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900" dirty="0" smtClean="0">
                <a:latin typeface="Arial" panose="020B0604020202020204" pitchFamily="34" charset="0"/>
                <a:cs typeface="Arial" panose="020B0604020202020204" pitchFamily="34" charset="0"/>
              </a:rPr>
              <a:t>Sensing in physical systems (e.g. turning sprinklers off when grass is wet)</a:t>
            </a:r>
          </a:p>
          <a:p>
            <a:pPr marL="171450" indent="-171450">
              <a:buFont typeface="Arial" panose="020B0604020202020204" pitchFamily="34" charset="0"/>
              <a:buChar char="•"/>
            </a:pPr>
            <a:r>
              <a:rPr lang="en-GB" sz="900" b="1" dirty="0" smtClean="0">
                <a:latin typeface="Arial" panose="020B0604020202020204" pitchFamily="34" charset="0"/>
                <a:cs typeface="Arial" panose="020B0604020202020204" pitchFamily="34" charset="0"/>
              </a:rPr>
              <a:t>Flowchart, process, decision tree, looping question</a:t>
            </a:r>
          </a:p>
          <a:p>
            <a:pPr marL="171450" indent="-171450">
              <a:buFont typeface="Arial" panose="020B0604020202020204" pitchFamily="34" charset="0"/>
              <a:buChar char="•"/>
            </a:pPr>
            <a:endParaRPr lang="en-GB" sz="9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900" dirty="0">
              <a:latin typeface="Arial" panose="020B0604020202020204" pitchFamily="34" charset="0"/>
              <a:cs typeface="Arial" panose="020B0604020202020204" pitchFamily="34" charset="0"/>
            </a:endParaRPr>
          </a:p>
        </p:txBody>
      </p:sp>
      <p:sp>
        <p:nvSpPr>
          <p:cNvPr id="19" name="TextBox 18"/>
          <p:cNvSpPr txBox="1"/>
          <p:nvPr/>
        </p:nvSpPr>
        <p:spPr>
          <a:xfrm>
            <a:off x="3929812" y="2230952"/>
            <a:ext cx="2969179" cy="2000548"/>
          </a:xfrm>
          <a:prstGeom prst="rect">
            <a:avLst/>
          </a:prstGeom>
          <a:noFill/>
        </p:spPr>
        <p:txBody>
          <a:bodyPr wrap="square" rtlCol="0">
            <a:spAutoFit/>
          </a:bodyPr>
          <a:lstStyle/>
          <a:p>
            <a:r>
              <a:rPr lang="en-GB" sz="1200" b="1" u="sng" dirty="0" smtClean="0">
                <a:solidFill>
                  <a:srgbClr val="002060"/>
                </a:solidFill>
                <a:latin typeface="Arial" panose="020B0604020202020204" pitchFamily="34" charset="0"/>
                <a:cs typeface="Arial" panose="020B0604020202020204" pitchFamily="34" charset="0"/>
              </a:rPr>
              <a:t>Maths</a:t>
            </a:r>
          </a:p>
          <a:p>
            <a:r>
              <a:rPr lang="en-GB" sz="800" b="1" u="sng" dirty="0">
                <a:solidFill>
                  <a:schemeClr val="accent5"/>
                </a:solidFill>
                <a:latin typeface="Arial" panose="020B0604020202020204" pitchFamily="34" charset="0"/>
                <a:cs typeface="Arial" panose="020B0604020202020204" pitchFamily="34" charset="0"/>
              </a:rPr>
              <a:t>Consolidating Mastery and use of Number Talk</a:t>
            </a:r>
          </a:p>
          <a:p>
            <a:r>
              <a:rPr lang="en-GB" sz="800" b="1" dirty="0" smtClean="0">
                <a:latin typeface="Arial" panose="020B0604020202020204" pitchFamily="34" charset="0"/>
                <a:cs typeface="Arial" panose="020B0604020202020204" pitchFamily="34" charset="0"/>
              </a:rPr>
              <a:t>Algebra - </a:t>
            </a:r>
            <a:r>
              <a:rPr lang="en-US" sz="800" dirty="0">
                <a:latin typeface="Arial" panose="020B0604020202020204" pitchFamily="34" charset="0"/>
                <a:cs typeface="Arial" panose="020B0604020202020204" pitchFamily="34" charset="0"/>
              </a:rPr>
              <a:t>conventions of algebra in the context of patterns and real-life problems</a:t>
            </a:r>
            <a:endParaRPr lang="en-GB" sz="800" b="1" dirty="0" smtClean="0">
              <a:latin typeface="Arial" panose="020B0604020202020204" pitchFamily="34" charset="0"/>
              <a:cs typeface="Arial" panose="020B0604020202020204" pitchFamily="34" charset="0"/>
            </a:endParaRPr>
          </a:p>
          <a:p>
            <a:r>
              <a:rPr lang="en-GB" sz="800" b="1" dirty="0" smtClean="0">
                <a:latin typeface="Arial" panose="020B0604020202020204" pitchFamily="34" charset="0"/>
                <a:cs typeface="Arial" panose="020B0604020202020204" pitchFamily="34" charset="0"/>
              </a:rPr>
              <a:t>Area and Perimeter - </a:t>
            </a:r>
            <a:r>
              <a:rPr lang="en-US" sz="800" dirty="0">
                <a:latin typeface="Arial" panose="020B0604020202020204" pitchFamily="34" charset="0"/>
                <a:cs typeface="Arial" panose="020B0604020202020204" pitchFamily="34" charset="0"/>
              </a:rPr>
              <a:t>how to calculate the area of rectangles, triangles and parallelograms</a:t>
            </a:r>
            <a:endParaRPr lang="en-GB" sz="800" b="1" dirty="0" smtClean="0">
              <a:latin typeface="Arial" panose="020B0604020202020204" pitchFamily="34" charset="0"/>
              <a:cs typeface="Arial" panose="020B0604020202020204" pitchFamily="34" charset="0"/>
            </a:endParaRPr>
          </a:p>
          <a:p>
            <a:r>
              <a:rPr lang="en-GB" sz="800" b="1" dirty="0" smtClean="0">
                <a:latin typeface="Arial" panose="020B0604020202020204" pitchFamily="34" charset="0"/>
                <a:cs typeface="Arial" panose="020B0604020202020204" pitchFamily="34" charset="0"/>
              </a:rPr>
              <a:t>Volume - </a:t>
            </a:r>
            <a:r>
              <a:rPr lang="en-US" sz="800" dirty="0">
                <a:latin typeface="Arial" panose="020B0604020202020204" pitchFamily="34" charset="0"/>
                <a:cs typeface="Arial" panose="020B0604020202020204" pitchFamily="34" charset="0"/>
              </a:rPr>
              <a:t>understanding of volume as it relates to cubes and cuboids</a:t>
            </a:r>
            <a:endParaRPr lang="en-GB" sz="800" b="1" dirty="0" smtClean="0">
              <a:latin typeface="Arial" panose="020B0604020202020204" pitchFamily="34" charset="0"/>
              <a:cs typeface="Arial" panose="020B0604020202020204" pitchFamily="34" charset="0"/>
            </a:endParaRPr>
          </a:p>
          <a:p>
            <a:r>
              <a:rPr lang="en-GB" sz="800" b="1" dirty="0" smtClean="0">
                <a:latin typeface="Arial" panose="020B0604020202020204" pitchFamily="34" charset="0"/>
                <a:cs typeface="Arial" panose="020B0604020202020204" pitchFamily="34" charset="0"/>
              </a:rPr>
              <a:t>Geometry - </a:t>
            </a:r>
            <a:r>
              <a:rPr lang="en-US" sz="800" dirty="0" smtClean="0">
                <a:latin typeface="Arial" panose="020B0604020202020204" pitchFamily="34" charset="0"/>
                <a:cs typeface="Arial" panose="020B0604020202020204" pitchFamily="34" charset="0"/>
              </a:rPr>
              <a:t>investigating </a:t>
            </a:r>
            <a:r>
              <a:rPr lang="en-US" sz="800" dirty="0">
                <a:latin typeface="Arial" panose="020B0604020202020204" pitchFamily="34" charset="0"/>
                <a:cs typeface="Arial" panose="020B0604020202020204" pitchFamily="34" charset="0"/>
              </a:rPr>
              <a:t>angles on their own, in word problems and in shapes</a:t>
            </a:r>
            <a:endParaRPr lang="en-GB" sz="800" b="1" dirty="0" smtClean="0">
              <a:latin typeface="Arial" panose="020B0604020202020204" pitchFamily="34" charset="0"/>
              <a:cs typeface="Arial" panose="020B0604020202020204" pitchFamily="34" charset="0"/>
            </a:endParaRPr>
          </a:p>
          <a:p>
            <a:r>
              <a:rPr lang="en-GB" sz="800" b="1" dirty="0" smtClean="0">
                <a:latin typeface="Arial" panose="020B0604020202020204" pitchFamily="34" charset="0"/>
                <a:cs typeface="Arial" panose="020B0604020202020204" pitchFamily="34" charset="0"/>
              </a:rPr>
              <a:t>Position and Movement – </a:t>
            </a:r>
            <a:r>
              <a:rPr lang="en-GB" sz="800" dirty="0" smtClean="0">
                <a:latin typeface="Arial" panose="020B0604020202020204" pitchFamily="34" charset="0"/>
                <a:cs typeface="Arial" panose="020B0604020202020204" pitchFamily="34" charset="0"/>
              </a:rPr>
              <a:t>translation and reflection</a:t>
            </a:r>
            <a:endParaRPr lang="en-GB" sz="800" b="1" dirty="0" smtClean="0">
              <a:latin typeface="Arial" panose="020B0604020202020204" pitchFamily="34" charset="0"/>
              <a:cs typeface="Arial" panose="020B0604020202020204" pitchFamily="34" charset="0"/>
            </a:endParaRPr>
          </a:p>
          <a:p>
            <a:r>
              <a:rPr lang="en-GB" sz="800" b="1" dirty="0" smtClean="0">
                <a:latin typeface="Arial" panose="020B0604020202020204" pitchFamily="34" charset="0"/>
                <a:cs typeface="Arial" panose="020B0604020202020204" pitchFamily="34" charset="0"/>
              </a:rPr>
              <a:t>Statistics - </a:t>
            </a:r>
            <a:r>
              <a:rPr lang="en-US" sz="800" dirty="0" smtClean="0">
                <a:latin typeface="Arial" panose="020B0604020202020204" pitchFamily="34" charset="0"/>
                <a:cs typeface="Arial" panose="020B0604020202020204" pitchFamily="34" charset="0"/>
              </a:rPr>
              <a:t>presenting </a:t>
            </a:r>
            <a:r>
              <a:rPr lang="en-US" sz="800" dirty="0">
                <a:latin typeface="Arial" panose="020B0604020202020204" pitchFamily="34" charset="0"/>
                <a:cs typeface="Arial" panose="020B0604020202020204" pitchFamily="34" charset="0"/>
              </a:rPr>
              <a:t>and </a:t>
            </a:r>
            <a:r>
              <a:rPr lang="en-US" sz="800" dirty="0" smtClean="0">
                <a:latin typeface="Arial" panose="020B0604020202020204" pitchFamily="34" charset="0"/>
                <a:cs typeface="Arial" panose="020B0604020202020204" pitchFamily="34" charset="0"/>
              </a:rPr>
              <a:t>interpreting </a:t>
            </a:r>
            <a:r>
              <a:rPr lang="en-US" sz="800" dirty="0">
                <a:latin typeface="Arial" panose="020B0604020202020204" pitchFamily="34" charset="0"/>
                <a:cs typeface="Arial" panose="020B0604020202020204" pitchFamily="34" charset="0"/>
              </a:rPr>
              <a:t>information in different </a:t>
            </a:r>
            <a:r>
              <a:rPr lang="en-US" sz="800" dirty="0" smtClean="0">
                <a:latin typeface="Arial" panose="020B0604020202020204" pitchFamily="34" charset="0"/>
                <a:cs typeface="Arial" panose="020B0604020202020204" pitchFamily="34" charset="0"/>
              </a:rPr>
              <a:t>ways</a:t>
            </a:r>
          </a:p>
          <a:p>
            <a:endParaRPr lang="en-GB" sz="800" b="1" dirty="0" smtClean="0">
              <a:latin typeface="Arial" panose="020B0604020202020204" pitchFamily="34" charset="0"/>
              <a:cs typeface="Arial" panose="020B0604020202020204" pitchFamily="34" charset="0"/>
            </a:endParaRPr>
          </a:p>
          <a:p>
            <a:endParaRPr lang="en-GB" sz="800" b="1" u="sng" dirty="0">
              <a:solidFill>
                <a:srgbClr val="002060"/>
              </a:solidFill>
              <a:latin typeface="Arial" panose="020B0604020202020204" pitchFamily="34" charset="0"/>
              <a:cs typeface="Arial" panose="020B0604020202020204" pitchFamily="34" charset="0"/>
            </a:endParaRPr>
          </a:p>
        </p:txBody>
      </p:sp>
      <p:pic>
        <p:nvPicPr>
          <p:cNvPr id="52" name="Picture 5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8396" y="195253"/>
            <a:ext cx="2019440" cy="2060654"/>
          </a:xfrm>
          <a:prstGeom prst="rect">
            <a:avLst/>
          </a:prstGeom>
        </p:spPr>
      </p:pic>
      <p:pic>
        <p:nvPicPr>
          <p:cNvPr id="53" name="Picture 5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284214" y="1301097"/>
            <a:ext cx="1342002" cy="890979"/>
          </a:xfrm>
          <a:prstGeom prst="rect">
            <a:avLst/>
          </a:prstGeom>
        </p:spPr>
      </p:pic>
      <p:sp>
        <p:nvSpPr>
          <p:cNvPr id="42" name="Rounded Rectangle 41"/>
          <p:cNvSpPr/>
          <p:nvPr/>
        </p:nvSpPr>
        <p:spPr>
          <a:xfrm>
            <a:off x="2674420" y="9176710"/>
            <a:ext cx="2085043" cy="614810"/>
          </a:xfrm>
          <a:prstGeom prst="roundRect">
            <a:avLst/>
          </a:prstGeom>
          <a:solidFill>
            <a:schemeClr val="bg1">
              <a:alpha val="84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49" name="TextBox 48"/>
          <p:cNvSpPr txBox="1"/>
          <p:nvPr/>
        </p:nvSpPr>
        <p:spPr>
          <a:xfrm>
            <a:off x="2715117" y="9191590"/>
            <a:ext cx="2218215" cy="877163"/>
          </a:xfrm>
          <a:prstGeom prst="rect">
            <a:avLst/>
          </a:prstGeom>
          <a:noFill/>
        </p:spPr>
        <p:txBody>
          <a:bodyPr wrap="square" rtlCol="0">
            <a:spAutoFit/>
          </a:bodyPr>
          <a:lstStyle/>
          <a:p>
            <a:r>
              <a:rPr lang="en-GB" sz="1200" b="1" u="sng" dirty="0" smtClean="0">
                <a:solidFill>
                  <a:srgbClr val="002060"/>
                </a:solidFill>
                <a:latin typeface="Arial" panose="020B0604020202020204" pitchFamily="34" charset="0"/>
                <a:cs typeface="Arial" panose="020B0604020202020204" pitchFamily="34" charset="0"/>
              </a:rPr>
              <a:t>Music</a:t>
            </a:r>
          </a:p>
          <a:p>
            <a:r>
              <a:rPr lang="en-GB" sz="900" dirty="0" smtClean="0">
                <a:latin typeface="Arial" panose="020B0604020202020204" pitchFamily="34" charset="0"/>
                <a:cs typeface="Arial" panose="020B0604020202020204" pitchFamily="34" charset="0"/>
              </a:rPr>
              <a:t>Hymn Practice</a:t>
            </a:r>
          </a:p>
          <a:p>
            <a:r>
              <a:rPr lang="en-GB" sz="900" dirty="0" smtClean="0">
                <a:latin typeface="Arial" panose="020B0604020202020204" pitchFamily="34" charset="0"/>
                <a:cs typeface="Arial" panose="020B0604020202020204" pitchFamily="34" charset="0"/>
              </a:rPr>
              <a:t>Year 6 Production</a:t>
            </a:r>
            <a:endParaRPr lang="en-GB" sz="900" dirty="0">
              <a:latin typeface="Arial" panose="020B0604020202020204" pitchFamily="34" charset="0"/>
              <a:cs typeface="Arial" panose="020B0604020202020204" pitchFamily="34" charset="0"/>
            </a:endParaRPr>
          </a:p>
          <a:p>
            <a:endParaRPr lang="en-GB" sz="1200" b="1" u="sng" dirty="0">
              <a:solidFill>
                <a:srgbClr val="002060"/>
              </a:solidFill>
              <a:latin typeface="Arial" panose="020B0604020202020204" pitchFamily="34" charset="0"/>
              <a:cs typeface="Arial" panose="020B0604020202020204" pitchFamily="34" charset="0"/>
            </a:endParaRPr>
          </a:p>
          <a:p>
            <a:r>
              <a:rPr lang="en-GB" sz="900" dirty="0" smtClean="0">
                <a:latin typeface="Arial" panose="020B0604020202020204" pitchFamily="34" charset="0"/>
                <a:cs typeface="Arial" panose="020B0604020202020204" pitchFamily="34" charset="0"/>
              </a:rPr>
              <a:t> </a:t>
            </a:r>
            <a:endParaRPr lang="en-GB" sz="900" dirty="0">
              <a:latin typeface="Arial" panose="020B0604020202020204" pitchFamily="34" charset="0"/>
              <a:cs typeface="Arial" panose="020B0604020202020204" pitchFamily="34" charset="0"/>
            </a:endParaRPr>
          </a:p>
        </p:txBody>
      </p:sp>
      <p:sp>
        <p:nvSpPr>
          <p:cNvPr id="27" name="TextBox 26"/>
          <p:cNvSpPr txBox="1"/>
          <p:nvPr/>
        </p:nvSpPr>
        <p:spPr>
          <a:xfrm>
            <a:off x="250938" y="3924862"/>
            <a:ext cx="3995981" cy="2769989"/>
          </a:xfrm>
          <a:prstGeom prst="rect">
            <a:avLst/>
          </a:prstGeom>
          <a:noFill/>
        </p:spPr>
        <p:txBody>
          <a:bodyPr wrap="square" rtlCol="0">
            <a:spAutoFit/>
          </a:bodyPr>
          <a:lstStyle/>
          <a:p>
            <a:r>
              <a:rPr lang="en-GB" sz="1200" b="1" u="sng" dirty="0" smtClean="0">
                <a:solidFill>
                  <a:srgbClr val="002060"/>
                </a:solidFill>
                <a:latin typeface="Arial" panose="020B0604020202020204" pitchFamily="34" charset="0"/>
                <a:cs typeface="Arial" panose="020B0604020202020204" pitchFamily="34" charset="0"/>
              </a:rPr>
              <a:t>RE</a:t>
            </a:r>
          </a:p>
          <a:p>
            <a:r>
              <a:rPr lang="en-GB" sz="900" b="1" dirty="0" smtClean="0">
                <a:latin typeface="Arial" panose="020B0604020202020204" pitchFamily="34" charset="0"/>
                <a:cs typeface="Arial" panose="020B0604020202020204" pitchFamily="34" charset="0"/>
              </a:rPr>
              <a:t>Witnesses (to know and understand):</a:t>
            </a:r>
            <a:endParaRPr lang="en-GB" sz="900" b="1" dirty="0">
              <a:latin typeface="Arial" panose="020B0604020202020204" pitchFamily="34" charset="0"/>
              <a:cs typeface="Arial" panose="020B0604020202020204" pitchFamily="34" charset="0"/>
            </a:endParaRPr>
          </a:p>
          <a:p>
            <a:pPr marL="171450" indent="-171450">
              <a:buFontTx/>
              <a:buChar char="-"/>
            </a:pPr>
            <a:r>
              <a:rPr lang="en-GB" sz="900" dirty="0">
                <a:latin typeface="Arial" panose="020B0604020202020204" pitchFamily="34" charset="0"/>
                <a:cs typeface="Arial" panose="020B0604020202020204" pitchFamily="34" charset="0"/>
              </a:rPr>
              <a:t>The courage to be a witness</a:t>
            </a:r>
          </a:p>
          <a:p>
            <a:pPr marL="171450" indent="-171450">
              <a:buFontTx/>
              <a:buChar char="-"/>
            </a:pPr>
            <a:r>
              <a:rPr lang="en-GB" sz="900" dirty="0">
                <a:latin typeface="Arial" panose="020B0604020202020204" pitchFamily="34" charset="0"/>
                <a:cs typeface="Arial" panose="020B0604020202020204" pitchFamily="34" charset="0"/>
              </a:rPr>
              <a:t>Pentecost: The Holy Spirit enables people to witness to the Easter message</a:t>
            </a:r>
          </a:p>
          <a:p>
            <a:r>
              <a:rPr lang="en-GB" sz="900" dirty="0">
                <a:latin typeface="Arial" panose="020B0604020202020204" pitchFamily="34" charset="0"/>
                <a:cs typeface="Arial" panose="020B0604020202020204" pitchFamily="34" charset="0"/>
              </a:rPr>
              <a:t>At the end of the topic know and understand how to celebrate what they have learnt and link this with previous learning.</a:t>
            </a:r>
          </a:p>
          <a:p>
            <a:r>
              <a:rPr lang="en-GB" sz="900" b="1" dirty="0" smtClean="0">
                <a:latin typeface="Arial" panose="020B0604020202020204" pitchFamily="34" charset="0"/>
                <a:cs typeface="Arial" panose="020B0604020202020204" pitchFamily="34" charset="0"/>
              </a:rPr>
              <a:t>Healing</a:t>
            </a:r>
            <a:r>
              <a:rPr lang="en-GB" sz="900" b="1" dirty="0">
                <a:latin typeface="Arial" panose="020B0604020202020204" pitchFamily="34" charset="0"/>
                <a:cs typeface="Arial" panose="020B0604020202020204" pitchFamily="34" charset="0"/>
              </a:rPr>
              <a:t> (to know and understand</a:t>
            </a:r>
            <a:r>
              <a:rPr lang="en-GB" sz="900" b="1" dirty="0" smtClean="0">
                <a:latin typeface="Arial" panose="020B0604020202020204" pitchFamily="34" charset="0"/>
                <a:cs typeface="Arial" panose="020B0604020202020204" pitchFamily="34" charset="0"/>
              </a:rPr>
              <a:t>):</a:t>
            </a:r>
            <a:endParaRPr lang="en-GB" sz="900" b="1" dirty="0">
              <a:latin typeface="Arial" panose="020B0604020202020204" pitchFamily="34" charset="0"/>
              <a:cs typeface="Arial" panose="020B0604020202020204" pitchFamily="34" charset="0"/>
            </a:endParaRPr>
          </a:p>
          <a:p>
            <a:pPr marL="171450" indent="-171450">
              <a:buFontTx/>
              <a:buChar char="-"/>
            </a:pPr>
            <a:r>
              <a:rPr lang="en-GB" sz="900" dirty="0">
                <a:latin typeface="Arial" panose="020B0604020202020204" pitchFamily="34" charset="0"/>
                <a:cs typeface="Arial" panose="020B0604020202020204" pitchFamily="34" charset="0"/>
              </a:rPr>
              <a:t>When people become sick and need care</a:t>
            </a:r>
          </a:p>
          <a:p>
            <a:pPr marL="171450" indent="-171450">
              <a:buFontTx/>
              <a:buChar char="-"/>
            </a:pPr>
            <a:r>
              <a:rPr lang="en-GB" sz="900" dirty="0">
                <a:latin typeface="Arial" panose="020B0604020202020204" pitchFamily="34" charset="0"/>
                <a:cs typeface="Arial" panose="020B0604020202020204" pitchFamily="34" charset="0"/>
              </a:rPr>
              <a:t>The Sacrament of the Anointing of the sick</a:t>
            </a:r>
          </a:p>
          <a:p>
            <a:r>
              <a:rPr lang="en-GB" sz="900" dirty="0">
                <a:latin typeface="Arial" panose="020B0604020202020204" pitchFamily="34" charset="0"/>
                <a:cs typeface="Arial" panose="020B0604020202020204" pitchFamily="34" charset="0"/>
              </a:rPr>
              <a:t>At the end of the topic know and understand how to celebrate what they have learnt and link this with previous learning.</a:t>
            </a:r>
          </a:p>
          <a:p>
            <a:r>
              <a:rPr lang="en-GB" sz="900" b="1" dirty="0">
                <a:latin typeface="Arial" panose="020B0604020202020204" pitchFamily="34" charset="0"/>
                <a:cs typeface="Arial" panose="020B0604020202020204" pitchFamily="34" charset="0"/>
              </a:rPr>
              <a:t>Common </a:t>
            </a:r>
            <a:r>
              <a:rPr lang="en-GB" sz="900" b="1" dirty="0" smtClean="0">
                <a:latin typeface="Arial" panose="020B0604020202020204" pitchFamily="34" charset="0"/>
                <a:cs typeface="Arial" panose="020B0604020202020204" pitchFamily="34" charset="0"/>
              </a:rPr>
              <a:t>good</a:t>
            </a:r>
            <a:r>
              <a:rPr lang="en-GB" sz="900" b="1" dirty="0">
                <a:latin typeface="Arial" panose="020B0604020202020204" pitchFamily="34" charset="0"/>
                <a:cs typeface="Arial" panose="020B0604020202020204" pitchFamily="34" charset="0"/>
              </a:rPr>
              <a:t> (to know and understand</a:t>
            </a:r>
            <a:r>
              <a:rPr lang="en-GB" sz="900" b="1" dirty="0" smtClean="0">
                <a:latin typeface="Arial" panose="020B0604020202020204" pitchFamily="34" charset="0"/>
                <a:cs typeface="Arial" panose="020B0604020202020204" pitchFamily="34" charset="0"/>
              </a:rPr>
              <a:t>):</a:t>
            </a:r>
            <a:endParaRPr lang="en-GB" sz="900" b="1" dirty="0">
              <a:latin typeface="Arial" panose="020B0604020202020204" pitchFamily="34" charset="0"/>
              <a:cs typeface="Arial" panose="020B0604020202020204" pitchFamily="34" charset="0"/>
            </a:endParaRPr>
          </a:p>
          <a:p>
            <a:pPr marL="171450" indent="-171450">
              <a:buFontTx/>
              <a:buChar char="-"/>
            </a:pPr>
            <a:r>
              <a:rPr lang="en-GB" sz="900" dirty="0">
                <a:latin typeface="Arial" panose="020B0604020202020204" pitchFamily="34" charset="0"/>
                <a:cs typeface="Arial" panose="020B0604020202020204" pitchFamily="34" charset="0"/>
              </a:rPr>
              <a:t>Justice for the good of all</a:t>
            </a:r>
          </a:p>
          <a:p>
            <a:pPr marL="171450" indent="-171450">
              <a:buFontTx/>
              <a:buChar char="-"/>
            </a:pPr>
            <a:r>
              <a:rPr lang="en-GB" sz="900" dirty="0">
                <a:latin typeface="Arial" panose="020B0604020202020204" pitchFamily="34" charset="0"/>
                <a:cs typeface="Arial" panose="020B0604020202020204" pitchFamily="34" charset="0"/>
              </a:rPr>
              <a:t>The work which Christians do for the common good for all </a:t>
            </a:r>
          </a:p>
          <a:p>
            <a:r>
              <a:rPr lang="en-GB" sz="900" dirty="0">
                <a:latin typeface="Arial" panose="020B0604020202020204" pitchFamily="34" charset="0"/>
                <a:cs typeface="Arial" panose="020B0604020202020204" pitchFamily="34" charset="0"/>
              </a:rPr>
              <a:t>At the end of the topic know and understand how to celebrate what they have learnt and link this with previous learning.</a:t>
            </a:r>
          </a:p>
          <a:p>
            <a:pPr marL="171450" indent="-171450">
              <a:buFontTx/>
              <a:buChar char="-"/>
            </a:pPr>
            <a:endParaRPr lang="en-GB" sz="900" dirty="0">
              <a:latin typeface="Arial" panose="020B0604020202020204" pitchFamily="34" charset="0"/>
              <a:cs typeface="Arial" panose="020B0604020202020204" pitchFamily="34" charset="0"/>
            </a:endParaRPr>
          </a:p>
          <a:p>
            <a:pPr marL="171450" indent="-171450">
              <a:buFontTx/>
              <a:buChar char="-"/>
            </a:pPr>
            <a:endParaRPr lang="en-GB"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09704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7917</TotalTime>
  <Words>596</Words>
  <Application>Microsoft Office PowerPoint</Application>
  <PresentationFormat>A4 Paper (210x297 mm)</PresentationFormat>
  <Paragraphs>93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Bahnschrift SemiBold Condensed</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Alyssa Mercerr</dc:creator>
  <cp:lastModifiedBy>J.Preece</cp:lastModifiedBy>
  <cp:revision>75</cp:revision>
  <cp:lastPrinted>2021-09-30T07:23:38Z</cp:lastPrinted>
  <dcterms:created xsi:type="dcterms:W3CDTF">2021-02-11T12:28:53Z</dcterms:created>
  <dcterms:modified xsi:type="dcterms:W3CDTF">2022-03-30T11:21:26Z</dcterms:modified>
</cp:coreProperties>
</file>