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1" r:id="rId4"/>
    <p:sldId id="273" r:id="rId5"/>
    <p:sldId id="272" r:id="rId6"/>
    <p:sldId id="259" r:id="rId7"/>
    <p:sldId id="266" r:id="rId8"/>
    <p:sldId id="267" r:id="rId9"/>
    <p:sldId id="268" r:id="rId10"/>
    <p:sldId id="260" r:id="rId11"/>
    <p:sldId id="265" r:id="rId12"/>
    <p:sldId id="263" r:id="rId13"/>
    <p:sldId id="269" r:id="rId14"/>
    <p:sldId id="258" r:id="rId15"/>
    <p:sldId id="270" r:id="rId16"/>
    <p:sldId id="257" r:id="rId17"/>
    <p:sldId id="271"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7CF323-91A4-4E46-BEE2-54D63897DEC5}"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311997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CF323-91A4-4E46-BEE2-54D63897DEC5}"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176233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CF323-91A4-4E46-BEE2-54D63897DEC5}"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6899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7CF323-91A4-4E46-BEE2-54D63897DEC5}"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26596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CF323-91A4-4E46-BEE2-54D63897DEC5}" type="datetimeFigureOut">
              <a:rPr lang="en-GB" smtClean="0"/>
              <a:t>04/07/2022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345498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7CF323-91A4-4E46-BEE2-54D63897DEC5}"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343060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7CF323-91A4-4E46-BEE2-54D63897DEC5}" type="datetimeFigureOut">
              <a:rPr lang="en-GB" smtClean="0"/>
              <a:t>04/07/2022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207223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7CF323-91A4-4E46-BEE2-54D63897DEC5}" type="datetimeFigureOut">
              <a:rPr lang="en-GB" smtClean="0"/>
              <a:t>04/07/2022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200798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CF323-91A4-4E46-BEE2-54D63897DEC5}" type="datetimeFigureOut">
              <a:rPr lang="en-GB" smtClean="0"/>
              <a:t>04/07/2022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382494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CF323-91A4-4E46-BEE2-54D63897DEC5}"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224825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CF323-91A4-4E46-BEE2-54D63897DEC5}" type="datetimeFigureOut">
              <a:rPr lang="en-GB" smtClean="0"/>
              <a:t>04/07/2022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13A83-F0B6-4ACC-B2D8-BD4CB04E7687}" type="slidenum">
              <a:rPr lang="en-GB" smtClean="0"/>
              <a:t>‹#›</a:t>
            </a:fld>
            <a:endParaRPr lang="en-GB"/>
          </a:p>
        </p:txBody>
      </p:sp>
    </p:spTree>
    <p:extLst>
      <p:ext uri="{BB962C8B-B14F-4D97-AF65-F5344CB8AC3E}">
        <p14:creationId xmlns:p14="http://schemas.microsoft.com/office/powerpoint/2010/main" val="112721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CF323-91A4-4E46-BEE2-54D63897DEC5}" type="datetimeFigureOut">
              <a:rPr lang="en-GB" smtClean="0"/>
              <a:t>04/07/2022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13A83-F0B6-4ACC-B2D8-BD4CB04E7687}" type="slidenum">
              <a:rPr lang="en-GB" smtClean="0"/>
              <a:t>‹#›</a:t>
            </a:fld>
            <a:endParaRPr lang="en-GB"/>
          </a:p>
        </p:txBody>
      </p:sp>
    </p:spTree>
    <p:extLst>
      <p:ext uri="{BB962C8B-B14F-4D97-AF65-F5344CB8AC3E}">
        <p14:creationId xmlns:p14="http://schemas.microsoft.com/office/powerpoint/2010/main" val="345608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bbc.co.uk/cbbc/shows/stay-safe" TargetMode="External"/><Relationship Id="rId7" Type="http://schemas.openxmlformats.org/officeDocument/2006/relationships/hyperlink" Target="https://www.thinkuknow.co.uk/parents/" TargetMode="External"/><Relationship Id="rId2" Type="http://schemas.openxmlformats.org/officeDocument/2006/relationships/hyperlink" Target="http://www.thinkuknow.co.uk/8_10/" TargetMode="External"/><Relationship Id="rId1" Type="http://schemas.openxmlformats.org/officeDocument/2006/relationships/slideLayout" Target="../slideLayouts/slideLayout7.xml"/><Relationship Id="rId6" Type="http://schemas.openxmlformats.org/officeDocument/2006/relationships/hyperlink" Target="https://www.saferinternet.org.uk/advice-centre/parents-and-carers/parents-guide-technology" TargetMode="External"/><Relationship Id="rId5" Type="http://schemas.openxmlformats.org/officeDocument/2006/relationships/hyperlink" Target="https://www.nspcc.org.uk/preventing-abuse/keeping-children-safe/share-aware/" TargetMode="External"/><Relationship Id="rId4" Type="http://schemas.openxmlformats.org/officeDocument/2006/relationships/hyperlink" Target="http://parentinfo.org/articles/a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4466"/>
            <a:ext cx="9144000" cy="2387600"/>
          </a:xfrm>
        </p:spPr>
        <p:txBody>
          <a:bodyPr>
            <a:normAutofit fontScale="90000"/>
          </a:bodyPr>
          <a:lstStyle/>
          <a:p>
            <a:r>
              <a:rPr lang="en-GB" dirty="0" smtClean="0">
                <a:solidFill>
                  <a:schemeClr val="accent1">
                    <a:lumMod val="75000"/>
                  </a:schemeClr>
                </a:solidFill>
              </a:rPr>
              <a:t/>
            </a:r>
            <a:br>
              <a:rPr lang="en-GB" dirty="0" smtClean="0">
                <a:solidFill>
                  <a:schemeClr val="accent1">
                    <a:lumMod val="75000"/>
                  </a:schemeClr>
                </a:solidFill>
              </a:rPr>
            </a:br>
            <a:r>
              <a:rPr lang="en-GB" dirty="0" smtClean="0">
                <a:solidFill>
                  <a:schemeClr val="accent1">
                    <a:lumMod val="75000"/>
                  </a:schemeClr>
                </a:solidFill>
              </a:rPr>
              <a:t>Online Safety for children and families</a:t>
            </a:r>
            <a:endParaRPr lang="en-GB" dirty="0">
              <a:solidFill>
                <a:schemeClr val="accent1">
                  <a:lumMod val="75000"/>
                </a:schemeClr>
              </a:solidFill>
            </a:endParaRPr>
          </a:p>
        </p:txBody>
      </p:sp>
      <p:sp>
        <p:nvSpPr>
          <p:cNvPr id="3" name="Subtitle 2"/>
          <p:cNvSpPr>
            <a:spLocks noGrp="1"/>
          </p:cNvSpPr>
          <p:nvPr>
            <p:ph type="subTitle" idx="1"/>
          </p:nvPr>
        </p:nvSpPr>
        <p:spPr>
          <a:xfrm>
            <a:off x="1524000" y="4589765"/>
            <a:ext cx="9144000" cy="1655762"/>
          </a:xfrm>
        </p:spPr>
        <p:txBody>
          <a:bodyPr>
            <a:normAutofit/>
          </a:bodyPr>
          <a:lstStyle/>
          <a:p>
            <a:r>
              <a:rPr lang="en-GB" sz="2800" dirty="0" smtClean="0">
                <a:solidFill>
                  <a:schemeClr val="accent1">
                    <a:lumMod val="75000"/>
                  </a:schemeClr>
                </a:solidFill>
                <a:latin typeface="Arial" panose="020B0604020202020204" pitchFamily="34" charset="0"/>
                <a:cs typeface="Arial" panose="020B0604020202020204" pitchFamily="34" charset="0"/>
              </a:rPr>
              <a:t>05</a:t>
            </a:r>
            <a:r>
              <a:rPr lang="en-GB" sz="2800" baseline="30000" dirty="0" smtClean="0">
                <a:solidFill>
                  <a:schemeClr val="accent1">
                    <a:lumMod val="75000"/>
                  </a:schemeClr>
                </a:solidFill>
                <a:latin typeface="Arial" panose="020B0604020202020204" pitchFamily="34" charset="0"/>
                <a:cs typeface="Arial" panose="020B0604020202020204" pitchFamily="34" charset="0"/>
              </a:rPr>
              <a:t>th</a:t>
            </a:r>
            <a:r>
              <a:rPr lang="en-GB" sz="2800" dirty="0" smtClean="0">
                <a:solidFill>
                  <a:schemeClr val="accent1">
                    <a:lumMod val="75000"/>
                  </a:schemeClr>
                </a:solidFill>
                <a:latin typeface="Arial" panose="020B0604020202020204" pitchFamily="34" charset="0"/>
                <a:cs typeface="Arial" panose="020B0604020202020204" pitchFamily="34" charset="0"/>
              </a:rPr>
              <a:t> June</a:t>
            </a:r>
            <a:r>
              <a:rPr lang="en-GB" sz="2800" dirty="0" smtClean="0">
                <a:solidFill>
                  <a:schemeClr val="accent1">
                    <a:lumMod val="75000"/>
                  </a:schemeClr>
                </a:solidFill>
                <a:latin typeface="Arial" panose="020B0604020202020204" pitchFamily="34" charset="0"/>
                <a:cs typeface="Arial" panose="020B0604020202020204" pitchFamily="34" charset="0"/>
              </a:rPr>
              <a:t> 2022</a:t>
            </a:r>
            <a:endParaRPr lang="en-GB" sz="2800"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037" y="365443"/>
            <a:ext cx="1950720" cy="19507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574" y="483553"/>
            <a:ext cx="1937675" cy="1937675"/>
          </a:xfrm>
          <a:prstGeom prst="rect">
            <a:avLst/>
          </a:prstGeom>
        </p:spPr>
      </p:pic>
    </p:spTree>
    <p:extLst>
      <p:ext uri="{BB962C8B-B14F-4D97-AF65-F5344CB8AC3E}">
        <p14:creationId xmlns:p14="http://schemas.microsoft.com/office/powerpoint/2010/main" val="110186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1667"/>
            <a:ext cx="12192000" cy="6503831"/>
          </a:xfrm>
          <a:prstGeom prst="rect">
            <a:avLst/>
          </a:prstGeom>
        </p:spPr>
      </p:pic>
    </p:spTree>
    <p:extLst>
      <p:ext uri="{BB962C8B-B14F-4D97-AF65-F5344CB8AC3E}">
        <p14:creationId xmlns:p14="http://schemas.microsoft.com/office/powerpoint/2010/main" val="106849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303"/>
            <a:ext cx="12192000" cy="6465195"/>
          </a:xfrm>
          <a:prstGeom prst="rect">
            <a:avLst/>
          </a:prstGeom>
        </p:spPr>
      </p:pic>
    </p:spTree>
    <p:extLst>
      <p:ext uri="{BB962C8B-B14F-4D97-AF65-F5344CB8AC3E}">
        <p14:creationId xmlns:p14="http://schemas.microsoft.com/office/powerpoint/2010/main" val="2512466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8474"/>
            <a:ext cx="12191999" cy="7571303"/>
          </a:xfrm>
          <a:prstGeom prst="rect">
            <a:avLst/>
          </a:prstGeom>
        </p:spPr>
        <p:txBody>
          <a:bodyPr wrap="square">
            <a:spAutoFit/>
          </a:bodyPr>
          <a:lstStyle/>
          <a:p>
            <a:pPr marL="285750" indent="-285750">
              <a:buFont typeface="Arial" panose="020B0604020202020204" pitchFamily="34" charset="0"/>
              <a:buChar char="•"/>
            </a:pPr>
            <a:r>
              <a:rPr lang="en-GB" b="1" dirty="0" smtClean="0">
                <a:solidFill>
                  <a:schemeClr val="accent1">
                    <a:lumMod val="75000"/>
                  </a:schemeClr>
                </a:solidFill>
                <a:latin typeface="Arial" panose="020B0604020202020204" pitchFamily="34" charset="0"/>
                <a:cs typeface="Arial" panose="020B0604020202020204" pitchFamily="34" charset="0"/>
              </a:rPr>
              <a:t>Go private: </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Head into Settings &gt; Privacy and Safety and look for the Discoverability heading at the top.</a:t>
            </a:r>
          </a:p>
          <a:p>
            <a:r>
              <a:rPr lang="en-GB" b="1" dirty="0" smtClean="0">
                <a:latin typeface="Arial" panose="020B0604020202020204" pitchFamily="34" charset="0"/>
                <a:cs typeface="Arial" panose="020B0604020202020204" pitchFamily="34" charset="0"/>
              </a:rPr>
              <a:t>     Under that you'll see a setting called Private Account. Toggle this on.</a:t>
            </a:r>
          </a:p>
          <a:p>
            <a:r>
              <a:rPr lang="en-GB" b="1" dirty="0" smtClean="0">
                <a:latin typeface="Arial" panose="020B0604020202020204" pitchFamily="34" charset="0"/>
                <a:cs typeface="Arial" panose="020B0604020202020204" pitchFamily="34" charset="0"/>
              </a:rPr>
              <a:t>     </a:t>
            </a:r>
            <a:r>
              <a:rPr lang="en-GB" b="1" dirty="0" err="1" smtClean="0">
                <a:latin typeface="Arial" panose="020B0604020202020204" pitchFamily="34" charset="0"/>
                <a:cs typeface="Arial" panose="020B0604020202020204" pitchFamily="34" charset="0"/>
              </a:rPr>
              <a:t>TikTok</a:t>
            </a:r>
            <a:r>
              <a:rPr lang="en-GB" b="1" dirty="0" smtClean="0">
                <a:latin typeface="Arial" panose="020B0604020202020204" pitchFamily="34" charset="0"/>
                <a:cs typeface="Arial" panose="020B0604020202020204" pitchFamily="34" charset="0"/>
              </a:rPr>
              <a:t> recommends your page to lots of other users to improve video circulation.</a:t>
            </a:r>
          </a:p>
          <a:p>
            <a:r>
              <a:rPr lang="en-GB" b="1" dirty="0" smtClean="0">
                <a:latin typeface="Arial" panose="020B0604020202020204" pitchFamily="34" charset="0"/>
                <a:cs typeface="Arial" panose="020B0604020202020204" pitchFamily="34" charset="0"/>
              </a:rPr>
              <a:t>     Switch the setting off and the account will no longer be recommended to other users.</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solidFill>
                  <a:schemeClr val="accent1">
                    <a:lumMod val="75000"/>
                  </a:schemeClr>
                </a:solidFill>
                <a:latin typeface="Arial" panose="020B0604020202020204" pitchFamily="34" charset="0"/>
                <a:cs typeface="Arial" panose="020B0604020202020204" pitchFamily="34" charset="0"/>
              </a:rPr>
              <a:t>Shut out unknown people: </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In Privacy and Safety &gt; Safety, you can prevent other users from interacting with you.</a:t>
            </a:r>
          </a:p>
          <a:p>
            <a:r>
              <a:rPr lang="en-GB" b="1" dirty="0" smtClean="0">
                <a:latin typeface="Arial" panose="020B0604020202020204" pitchFamily="34" charset="0"/>
                <a:cs typeface="Arial" panose="020B0604020202020204" pitchFamily="34" charset="0"/>
              </a:rPr>
              <a:t>     Most of the settings are on Everyone by default, but can be changed to Friends or Off.</a:t>
            </a:r>
          </a:p>
          <a:p>
            <a:r>
              <a:rPr lang="en-GB" b="1" dirty="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    You can prevent interactions on comments, Duets, Reacts, users seeing which videos you've liked, </a:t>
            </a:r>
          </a:p>
          <a:p>
            <a:r>
              <a:rPr lang="en-GB" b="1" dirty="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    and also messages.</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solidFill>
                  <a:schemeClr val="accent1">
                    <a:lumMod val="75000"/>
                  </a:schemeClr>
                </a:solidFill>
                <a:latin typeface="Arial" panose="020B0604020202020204" pitchFamily="34" charset="0"/>
                <a:cs typeface="Arial" panose="020B0604020202020204" pitchFamily="34" charset="0"/>
              </a:rPr>
              <a:t>Restricted Mode ON</a:t>
            </a:r>
            <a:r>
              <a:rPr lang="en-GB"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Restricted Mode tries to limit age-inappropriate content from appearing for children. It's not perfect, and works through using computer-scanning systems – so some content will inevitably be missed.</a:t>
            </a:r>
          </a:p>
          <a:p>
            <a:r>
              <a:rPr lang="en-GB" b="1" dirty="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    It's also possible to set a passcode to prevent your child from changing this setting later on.</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You'll find this in Settings &gt; Digital Wellbeing &gt; Screen Time Management.</a:t>
            </a:r>
          </a:p>
          <a:p>
            <a:pPr marL="285750" indent="-285750">
              <a:buFont typeface="Arial" panose="020B0604020202020204" pitchFamily="34" charset="0"/>
              <a:buChar char="•"/>
            </a:pPr>
            <a:endParaRPr lang="en-GB" b="1" dirty="0" smtClean="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solidFill>
                  <a:schemeClr val="accent1">
                    <a:lumMod val="75000"/>
                  </a:schemeClr>
                </a:solidFill>
                <a:latin typeface="Arial" panose="020B0604020202020204" pitchFamily="34" charset="0"/>
                <a:cs typeface="Arial" panose="020B0604020202020204" pitchFamily="34" charset="0"/>
              </a:rPr>
              <a:t>Family Safety Mode</a:t>
            </a:r>
            <a:r>
              <a:rPr lang="en-GB" dirty="0" smtClean="0">
                <a:solidFill>
                  <a:schemeClr val="accent1">
                    <a:lumMod val="7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This setting lets you assign accounts as 'Parent' or 'Teen', giving you remote control over a child's </a:t>
            </a:r>
            <a:r>
              <a:rPr lang="en-GB" b="1" dirty="0" err="1" smtClean="0">
                <a:latin typeface="Arial" panose="020B0604020202020204" pitchFamily="34" charset="0"/>
                <a:cs typeface="Arial" panose="020B0604020202020204" pitchFamily="34" charset="0"/>
              </a:rPr>
              <a:t>TikTok</a:t>
            </a:r>
            <a:r>
              <a:rPr lang="en-GB" b="1" dirty="0" smtClean="0">
                <a:latin typeface="Arial" panose="020B0604020202020204" pitchFamily="34" charset="0"/>
                <a:cs typeface="Arial" panose="020B0604020202020204" pitchFamily="34" charset="0"/>
              </a:rPr>
              <a:t> access. You can set watch time limits, exclude inappropriate content and limit who can send messages. It's possible to do this from your own smartphone, so you can make sure your child is as protected as possible from anywhere.</a:t>
            </a:r>
          </a:p>
          <a:p>
            <a:r>
              <a:rPr lang="en-GB" b="1" dirty="0" smtClean="0">
                <a:latin typeface="Arial" panose="020B0604020202020204" pitchFamily="34" charset="0"/>
                <a:cs typeface="Arial" panose="020B0604020202020204" pitchFamily="34" charset="0"/>
              </a:rPr>
              <a:t>     This setting is in Settings &gt; Digital Wellbeing &gt; Family Safe Mode.</a:t>
            </a:r>
          </a:p>
          <a:p>
            <a:endParaRPr lang="en-GB" dirty="0"/>
          </a:p>
          <a:p>
            <a:endParaRPr lang="en-GB" dirty="0" smtClean="0"/>
          </a:p>
          <a:p>
            <a:endParaRPr lang="en-GB" dirty="0"/>
          </a:p>
        </p:txBody>
      </p:sp>
    </p:spTree>
    <p:extLst>
      <p:ext uri="{BB962C8B-B14F-4D97-AF65-F5344CB8AC3E}">
        <p14:creationId xmlns:p14="http://schemas.microsoft.com/office/powerpoint/2010/main" val="1592326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511909"/>
            <a:ext cx="11506200" cy="5755422"/>
          </a:xfrm>
          <a:prstGeom prst="rect">
            <a:avLst/>
          </a:prstGeom>
        </p:spPr>
        <p:txBody>
          <a:bodyPr wrap="square">
            <a:spAutoFit/>
          </a:bodyPr>
          <a:lstStyle/>
          <a:p>
            <a:r>
              <a:rPr lang="en-GB" sz="3200" dirty="0" smtClean="0">
                <a:solidFill>
                  <a:schemeClr val="accent1">
                    <a:lumMod val="75000"/>
                  </a:schemeClr>
                </a:solidFill>
                <a:latin typeface="Arial" panose="020B0604020202020204" pitchFamily="34" charset="0"/>
                <a:cs typeface="Arial" panose="020B0604020202020204" pitchFamily="34" charset="0"/>
              </a:rPr>
              <a:t>Talk about how they can stay safe on social networks</a:t>
            </a:r>
          </a:p>
          <a:p>
            <a:endParaRPr lang="en-GB" sz="2400" dirty="0" smtClean="0">
              <a:solidFill>
                <a:schemeClr val="accent1">
                  <a:lumMod val="75000"/>
                </a:schemeClr>
              </a:solidFill>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Ask your child if they know:</a:t>
            </a:r>
          </a:p>
          <a:p>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	Where reporting functions are</a:t>
            </a:r>
          </a:p>
          <a:p>
            <a:r>
              <a:rPr lang="en-GB" sz="2400" b="1" dirty="0" smtClean="0">
                <a:latin typeface="Arial" panose="020B0604020202020204" pitchFamily="34" charset="0"/>
                <a:cs typeface="Arial" panose="020B0604020202020204" pitchFamily="34" charset="0"/>
              </a:rPr>
              <a:t>•	How to block someone</a:t>
            </a:r>
          </a:p>
          <a:p>
            <a:r>
              <a:rPr lang="en-GB" sz="2400" b="1" dirty="0" smtClean="0">
                <a:latin typeface="Arial" panose="020B0604020202020204" pitchFamily="34" charset="0"/>
                <a:cs typeface="Arial" panose="020B0604020202020204" pitchFamily="34" charset="0"/>
              </a:rPr>
              <a:t>•	How to keep information private.</a:t>
            </a:r>
          </a:p>
          <a:p>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Show them how to do these things. Use Net Aware to help you.</a:t>
            </a:r>
          </a:p>
          <a:p>
            <a:r>
              <a:rPr lang="en-GB" sz="2400" b="1" dirty="0" smtClean="0">
                <a:latin typeface="Arial" panose="020B0604020202020204" pitchFamily="34" charset="0"/>
                <a:cs typeface="Arial" panose="020B0604020202020204" pitchFamily="34" charset="0"/>
              </a:rPr>
              <a:t>Talk about online privacy, and being Share Aware. Explain that online behaviour – including sharing personal information – should mirror behaviour in person.</a:t>
            </a:r>
          </a:p>
          <a:p>
            <a:r>
              <a:rPr lang="en-GB" sz="2400" b="1" dirty="0" smtClean="0">
                <a:latin typeface="Arial" panose="020B0604020202020204" pitchFamily="34" charset="0"/>
                <a:cs typeface="Arial" panose="020B0604020202020204" pitchFamily="34" charset="0"/>
              </a:rPr>
              <a:t>Explain that talking to strangers isn't always 'bad', but they should always be careful about what they share and sometimes people aren't who they say they are.</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70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1650" y="0"/>
            <a:ext cx="6096851" cy="3429479"/>
          </a:xfrm>
          <a:prstGeom prst="rect">
            <a:avLst/>
          </a:prstGeom>
        </p:spPr>
      </p:pic>
      <p:sp>
        <p:nvSpPr>
          <p:cNvPr id="2" name="Title 1"/>
          <p:cNvSpPr>
            <a:spLocks noGrp="1"/>
          </p:cNvSpPr>
          <p:nvPr>
            <p:ph type="title"/>
          </p:nvPr>
        </p:nvSpPr>
        <p:spPr/>
        <p:txBody>
          <a:bodyPr>
            <a:normAutofit/>
          </a:bodyPr>
          <a:lstStyle/>
          <a:p>
            <a:r>
              <a:rPr lang="en-GB" sz="3200" dirty="0">
                <a:solidFill>
                  <a:schemeClr val="accent1">
                    <a:lumMod val="75000"/>
                  </a:schemeClr>
                </a:solidFill>
                <a:latin typeface="Arial" panose="020B0604020202020204" pitchFamily="34" charset="0"/>
                <a:ea typeface="+mn-ea"/>
                <a:cs typeface="Arial" panose="020B0604020202020204" pitchFamily="34" charset="0"/>
              </a:rPr>
              <a:t>Ask about things they might see online which make them feel uncomfortable</a:t>
            </a:r>
          </a:p>
        </p:txBody>
      </p:sp>
      <p:sp>
        <p:nvSpPr>
          <p:cNvPr id="3" name="Content Placeholder 2"/>
          <p:cNvSpPr>
            <a:spLocks noGrp="1"/>
          </p:cNvSpPr>
          <p:nvPr>
            <p:ph idx="1"/>
          </p:nvPr>
        </p:nvSpPr>
        <p:spPr/>
        <p:txBody>
          <a:bodyPr>
            <a:normAutofit fontScale="85000" lnSpcReduction="20000"/>
          </a:bodyPr>
          <a:lstStyle/>
          <a:p>
            <a:endParaRPr lang="en-GB"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Talk about things </a:t>
            </a:r>
            <a:r>
              <a:rPr lang="en-GB" b="1" dirty="0" smtClean="0">
                <a:latin typeface="Arial" panose="020B0604020202020204" pitchFamily="34" charset="0"/>
                <a:cs typeface="Arial" panose="020B0604020202020204" pitchFamily="34" charset="0"/>
              </a:rPr>
              <a:t>they or </a:t>
            </a:r>
            <a:r>
              <a:rPr lang="en-GB" b="1" dirty="0" smtClean="0">
                <a:latin typeface="Arial" panose="020B0604020202020204" pitchFamily="34" charset="0"/>
                <a:cs typeface="Arial" panose="020B0604020202020204" pitchFamily="34" charset="0"/>
              </a:rPr>
              <a:t>their friends, have seen </a:t>
            </a:r>
            <a:r>
              <a:rPr lang="en-GB" b="1" dirty="0" smtClean="0">
                <a:latin typeface="Arial" panose="020B0604020202020204" pitchFamily="34" charset="0"/>
                <a:cs typeface="Arial" panose="020B0604020202020204" pitchFamily="34" charset="0"/>
              </a:rPr>
              <a:t>that may have </a:t>
            </a:r>
            <a:r>
              <a:rPr lang="en-GB" b="1" dirty="0" smtClean="0">
                <a:latin typeface="Arial" panose="020B0604020202020204" pitchFamily="34" charset="0"/>
                <a:cs typeface="Arial" panose="020B0604020202020204" pitchFamily="34" charset="0"/>
              </a:rPr>
              <a:t>made them feel </a:t>
            </a:r>
            <a:r>
              <a:rPr lang="en-GB" b="1" dirty="0" smtClean="0">
                <a:latin typeface="Arial" panose="020B0604020202020204" pitchFamily="34" charset="0"/>
                <a:cs typeface="Arial" panose="020B0604020202020204" pitchFamily="34" charset="0"/>
              </a:rPr>
              <a:t>uncomfortable</a:t>
            </a:r>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Be specific. What exactly made them feel uncomfortable and why? Is it people or animals being hurt? Nasty comments about others?</a:t>
            </a:r>
          </a:p>
          <a:p>
            <a:r>
              <a:rPr lang="en-GB" b="1" dirty="0" smtClean="0">
                <a:latin typeface="Arial" panose="020B0604020202020204" pitchFamily="34" charset="0"/>
                <a:cs typeface="Arial" panose="020B0604020202020204" pitchFamily="34" charset="0"/>
              </a:rPr>
              <a:t>Link these to things in the real world, and explain that you're always here to protect and help them online and off.</a:t>
            </a:r>
          </a:p>
          <a:p>
            <a:r>
              <a:rPr lang="en-GB" b="1" dirty="0" smtClean="0">
                <a:latin typeface="Arial" panose="020B0604020202020204" pitchFamily="34" charset="0"/>
                <a:cs typeface="Arial" panose="020B0604020202020204" pitchFamily="34" charset="0"/>
              </a:rPr>
              <a:t>Reassure your child that they can always talk to you about anything that makes them feel uncomfortable.</a:t>
            </a:r>
          </a:p>
          <a:p>
            <a:r>
              <a:rPr lang="en-GB" b="1" dirty="0" smtClean="0">
                <a:latin typeface="Arial" panose="020B0604020202020204" pitchFamily="34" charset="0"/>
                <a:cs typeface="Arial" panose="020B0604020202020204" pitchFamily="34" charset="0"/>
              </a:rPr>
              <a:t>Show them how to report or block on the sites and apps they use. Use Net Aware to find out how.</a:t>
            </a:r>
          </a:p>
          <a:p>
            <a:r>
              <a:rPr lang="en-GB" b="1" dirty="0" smtClean="0">
                <a:latin typeface="Arial" panose="020B0604020202020204" pitchFamily="34" charset="0"/>
                <a:cs typeface="Arial" panose="020B0604020202020204" pitchFamily="34" charset="0"/>
              </a:rPr>
              <a:t>Tell them you'll help them to report anything upsetting they've seen, or to deal with online bullying.</a:t>
            </a:r>
          </a:p>
          <a:p>
            <a:endParaRPr lang="en-GB" dirty="0"/>
          </a:p>
        </p:txBody>
      </p:sp>
    </p:spTree>
    <p:extLst>
      <p:ext uri="{BB962C8B-B14F-4D97-AF65-F5344CB8AC3E}">
        <p14:creationId xmlns:p14="http://schemas.microsoft.com/office/powerpoint/2010/main" val="2465644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0"/>
            <a:ext cx="11811000" cy="6217087"/>
          </a:xfrm>
          <a:prstGeom prst="rect">
            <a:avLst/>
          </a:prstGeom>
        </p:spPr>
        <p:txBody>
          <a:bodyPr wrap="square">
            <a:spAutoFit/>
          </a:bodyPr>
          <a:lstStyle/>
          <a:p>
            <a:endParaRPr lang="en-GB" sz="2800" dirty="0" smtClean="0">
              <a:solidFill>
                <a:schemeClr val="accent1">
                  <a:lumMod val="75000"/>
                </a:schemeClr>
              </a:solidFill>
              <a:latin typeface="Arial" panose="020B0604020202020204" pitchFamily="34" charset="0"/>
              <a:cs typeface="Arial" panose="020B0604020202020204" pitchFamily="34" charset="0"/>
            </a:endParaRPr>
          </a:p>
          <a:p>
            <a:r>
              <a:rPr lang="en-GB" sz="2800" dirty="0" smtClean="0">
                <a:solidFill>
                  <a:schemeClr val="accent1">
                    <a:lumMod val="75000"/>
                  </a:schemeClr>
                </a:solidFill>
                <a:latin typeface="Arial" panose="020B0604020202020204" pitchFamily="34" charset="0"/>
                <a:cs typeface="Arial" panose="020B0604020202020204" pitchFamily="34" charset="0"/>
              </a:rPr>
              <a:t> Reassure them that you won't overreact – you're just looking out for them</a:t>
            </a:r>
            <a:endParaRPr lang="en-GB" sz="2200" dirty="0" smtClean="0">
              <a:solidFill>
                <a:schemeClr val="accent1">
                  <a:lumMod val="75000"/>
                </a:schemeClr>
              </a:solidFill>
              <a:latin typeface="Arial" panose="020B0604020202020204" pitchFamily="34" charset="0"/>
              <a:cs typeface="Arial" panose="020B0604020202020204" pitchFamily="34" charset="0"/>
            </a:endParaRPr>
          </a:p>
          <a:p>
            <a:endParaRPr lang="en-GB" sz="19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Explain that you understand the internet is a great place to be and that you're just looking out for them. </a:t>
            </a:r>
          </a:p>
          <a:p>
            <a:pPr marL="342900" indent="-3429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Tell them they should speak up and not keep secrets if something is worrying them.</a:t>
            </a:r>
          </a:p>
          <a:p>
            <a:pPr marL="342900" indent="-3429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Reassure them that you're interested in all aspects of their life. Say that you'd like to talk about stuff they've seen online, sites and apps they visit, and that you'll share the things you've seen too. Recognise that they'll be using the internet to research homework, for example.</a:t>
            </a:r>
          </a:p>
          <a:p>
            <a:pPr marL="342900" indent="-3429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Talk to your child about what 'personal information' is - such as email address, full name, phone number, address and school name - and why it's important.</a:t>
            </a:r>
          </a:p>
          <a:p>
            <a:pPr marL="342900" indent="-3429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Explain simple ways to protect privacy. For example, avoiding usernames like birthdates or locations that give away too much information.</a:t>
            </a:r>
          </a:p>
          <a:p>
            <a:pPr marL="342900" indent="-3429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Discuss images and photos, and what might be appropriate. Help your child understand how photographs can give people a sense of your personality, and that sharing the wrong kind of image can give the wrong impression.</a:t>
            </a:r>
          </a:p>
          <a:p>
            <a:pPr marL="342900" indent="-3429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Explain that it isn't easy to identify someone online. People aren't always who they say they are, so don't share personal information. If it's someone who genuinely knows your child, they shouldn't need to ask for personal information online.</a:t>
            </a:r>
          </a:p>
          <a:p>
            <a:pPr marL="342900" indent="-342900">
              <a:buFont typeface="Arial" panose="020B0604020202020204" pitchFamily="34" charset="0"/>
              <a:buChar char="•"/>
            </a:pPr>
            <a:r>
              <a:rPr lang="en-GB" sz="1900" b="1" dirty="0" smtClean="0">
                <a:latin typeface="Arial" panose="020B0604020202020204" pitchFamily="34" charset="0"/>
                <a:cs typeface="Arial" panose="020B0604020202020204" pitchFamily="34" charset="0"/>
              </a:rPr>
              <a:t>Tell your child that if they're in any doubt they should talk to you first.</a:t>
            </a:r>
            <a:endParaRPr lang="en-GB"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31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475"/>
            <a:ext cx="10515600" cy="1325563"/>
          </a:xfrm>
        </p:spPr>
        <p:txBody>
          <a:bodyPr>
            <a:normAutofit/>
          </a:bodyPr>
          <a:lstStyle/>
          <a:p>
            <a:r>
              <a:rPr lang="en-GB" sz="3200" b="1" dirty="0" smtClean="0">
                <a:solidFill>
                  <a:schemeClr val="accent1">
                    <a:lumMod val="75000"/>
                  </a:schemeClr>
                </a:solidFill>
                <a:latin typeface="Arial" panose="020B0604020202020204" pitchFamily="34" charset="0"/>
                <a:cs typeface="Arial" panose="020B0604020202020204" pitchFamily="34" charset="0"/>
              </a:rPr>
              <a:t>Explore sites and Apps together</a:t>
            </a:r>
            <a:endParaRPr lang="en-GB" sz="32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7700" y="1157288"/>
            <a:ext cx="10706100" cy="5091112"/>
          </a:xfrm>
        </p:spPr>
        <p:txBody>
          <a:bodyPr>
            <a:noAutofit/>
          </a:bodyPr>
          <a:lstStyle/>
          <a:p>
            <a:r>
              <a:rPr lang="en-GB" sz="2200" b="1" dirty="0" smtClean="0">
                <a:latin typeface="Arial" panose="020B0604020202020204" pitchFamily="34" charset="0"/>
                <a:cs typeface="Arial" panose="020B0604020202020204" pitchFamily="34" charset="0"/>
              </a:rPr>
              <a:t>Explore sites and apps together.</a:t>
            </a:r>
          </a:p>
          <a:p>
            <a:r>
              <a:rPr lang="en-GB" sz="2200" b="1" dirty="0" smtClean="0">
                <a:latin typeface="Arial" panose="020B0604020202020204" pitchFamily="34" charset="0"/>
                <a:cs typeface="Arial" panose="020B0604020202020204" pitchFamily="34" charset="0"/>
              </a:rPr>
              <a:t>Talk about what might be OK for children of different ages. Ask your child what sites or apps they like. Write a list, and look at them together.</a:t>
            </a:r>
          </a:p>
          <a:p>
            <a:r>
              <a:rPr lang="en-GB" sz="2200" b="1" dirty="0" smtClean="0">
                <a:latin typeface="Arial" panose="020B0604020202020204" pitchFamily="34" charset="0"/>
                <a:cs typeface="Arial" panose="020B0604020202020204" pitchFamily="34" charset="0"/>
              </a:rPr>
              <a:t>Be positive about what you see, but also be open about concerns you have: "I think this site's really good" or "I'm a little worried about things I've seen here".</a:t>
            </a:r>
          </a:p>
          <a:p>
            <a:r>
              <a:rPr lang="en-GB" sz="2200" b="1" dirty="0" smtClean="0">
                <a:latin typeface="Arial" panose="020B0604020202020204" pitchFamily="34" charset="0"/>
                <a:cs typeface="Arial" panose="020B0604020202020204" pitchFamily="34" charset="0"/>
              </a:rPr>
              <a:t>Talk to your child about what you think is appropriate – but also involve them in the conversation. Ask what they think is OK for children of different ages – they'll feel involved in the decision-making.</a:t>
            </a:r>
          </a:p>
          <a:p>
            <a:r>
              <a:rPr lang="en-GB" sz="2200" b="1" dirty="0" smtClean="0">
                <a:latin typeface="Arial" panose="020B0604020202020204" pitchFamily="34" charset="0"/>
                <a:cs typeface="Arial" panose="020B0604020202020204" pitchFamily="34" charset="0"/>
              </a:rPr>
              <a:t>Be aware that your child might talk about friends who use apps or visit sites that you've decided aren't suitable. Be ready to discuss your reasons, but recognise that they may not agree with you. Listen carefully for the reasons why.</a:t>
            </a:r>
          </a:p>
          <a:p>
            <a:r>
              <a:rPr lang="en-GB" sz="2200" b="1" dirty="0" smtClean="0">
                <a:latin typeface="Arial" panose="020B0604020202020204" pitchFamily="34" charset="0"/>
                <a:cs typeface="Arial" panose="020B0604020202020204" pitchFamily="34" charset="0"/>
              </a:rPr>
              <a:t>Go through a final list of sites you both agree are OK, and work out when you'll next discuss it.</a:t>
            </a:r>
          </a:p>
          <a:p>
            <a:endParaRPr lang="en-GB" sz="2400" dirty="0"/>
          </a:p>
        </p:txBody>
      </p:sp>
    </p:spTree>
    <p:extLst>
      <p:ext uri="{BB962C8B-B14F-4D97-AF65-F5344CB8AC3E}">
        <p14:creationId xmlns:p14="http://schemas.microsoft.com/office/powerpoint/2010/main" val="2698577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438626"/>
            <a:ext cx="11410950" cy="5724644"/>
          </a:xfrm>
          <a:prstGeom prst="rect">
            <a:avLst/>
          </a:prstGeom>
        </p:spPr>
        <p:txBody>
          <a:bodyPr wrap="square">
            <a:spAutoFit/>
          </a:bodyPr>
          <a:lstStyle/>
          <a:p>
            <a:r>
              <a:rPr lang="en-GB" sz="2800" b="1" dirty="0" smtClean="0">
                <a:solidFill>
                  <a:schemeClr val="accent1">
                    <a:lumMod val="75000"/>
                  </a:schemeClr>
                </a:solidFill>
                <a:latin typeface="Arial" panose="020B0604020202020204" pitchFamily="34" charset="0"/>
                <a:cs typeface="Arial" panose="020B0604020202020204" pitchFamily="34" charset="0"/>
              </a:rPr>
              <a:t>How else can I help ensure my child’s safety online?</a:t>
            </a:r>
          </a:p>
          <a:p>
            <a:endParaRPr lang="en-GB" dirty="0" smtClean="0"/>
          </a:p>
          <a:p>
            <a:r>
              <a:rPr lang="en-GB" sz="2000" b="1" dirty="0" smtClean="0">
                <a:latin typeface="Arial" panose="020B0604020202020204" pitchFamily="34" charset="0"/>
                <a:cs typeface="Arial" panose="020B0604020202020204" pitchFamily="34" charset="0"/>
              </a:rPr>
              <a:t>The tips below will help you to set rules for your child about accessing videos on the internet and their online behaviour, and support them to understand the risks and what to do if something happens.</a:t>
            </a:r>
          </a:p>
          <a:p>
            <a:endParaRPr lang="en-GB" sz="20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Try to have your child in the same room as you when they are using the internet, and discourage them from using headphones.</a:t>
            </a:r>
          </a:p>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Regularly check the history of videos they have watched online for anything inappropriate, or create a playlist for them.</a:t>
            </a:r>
          </a:p>
          <a:p>
            <a:pPr marL="342900" indent="-34290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Encourage your child to tell you if they see something they find worrying or nasty.</a:t>
            </a:r>
          </a:p>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If your child wants to share a video they have recorded, check they get permission from anyone who features in it before they upload it .</a:t>
            </a:r>
          </a:p>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Tell your child not to give out any personal information or anything that can identify them, such as a school uniform or street name.</a:t>
            </a:r>
          </a:p>
          <a:p>
            <a:pPr marL="285750" indent="-285750">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Regularly check comments made on your child’s videos. Talk to your child about how they could receive nasty or negative comments from other people, and how to report it, if this happens.</a:t>
            </a:r>
          </a:p>
        </p:txBody>
      </p:sp>
    </p:spTree>
    <p:extLst>
      <p:ext uri="{BB962C8B-B14F-4D97-AF65-F5344CB8AC3E}">
        <p14:creationId xmlns:p14="http://schemas.microsoft.com/office/powerpoint/2010/main" val="1867033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89" y="554167"/>
            <a:ext cx="11337701" cy="5447645"/>
          </a:xfrm>
          <a:prstGeom prst="rect">
            <a:avLst/>
          </a:prstGeom>
        </p:spPr>
        <p:txBody>
          <a:bodyPr wrap="square">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Useful R</a:t>
            </a:r>
            <a:r>
              <a:rPr lang="en-GB" sz="2800" b="1" dirty="0" smtClean="0">
                <a:solidFill>
                  <a:schemeClr val="accent1">
                    <a:lumMod val="75000"/>
                  </a:schemeClr>
                </a:solidFill>
                <a:latin typeface="Arial" panose="020B0604020202020204" pitchFamily="34" charset="0"/>
                <a:cs typeface="Arial" panose="020B0604020202020204" pitchFamily="34" charset="0"/>
              </a:rPr>
              <a:t>esources</a:t>
            </a:r>
            <a:endParaRPr lang="en-GB" sz="2800" b="1" dirty="0">
              <a:solidFill>
                <a:schemeClr val="accent1">
                  <a:lumMod val="75000"/>
                </a:schemeClr>
              </a:solidFill>
              <a:latin typeface="Arial" panose="020B0604020202020204" pitchFamily="34" charset="0"/>
              <a:cs typeface="Arial" panose="020B0604020202020204" pitchFamily="34" charset="0"/>
            </a:endParaRPr>
          </a:p>
          <a:p>
            <a:endParaRPr lang="en-GB" sz="1600" dirty="0"/>
          </a:p>
          <a:p>
            <a:endParaRPr lang="en-GB" sz="1600" dirty="0"/>
          </a:p>
          <a:p>
            <a:r>
              <a:rPr lang="en-GB" sz="1600" dirty="0" err="1"/>
              <a:t>Cybercafe</a:t>
            </a:r>
            <a:r>
              <a:rPr lang="en-GB" sz="1600" dirty="0"/>
              <a:t> –  </a:t>
            </a:r>
            <a:r>
              <a:rPr lang="en-GB" sz="1600" dirty="0">
                <a:hlinkClick r:id="rId2"/>
              </a:rPr>
              <a:t>http://www.thinkuknow.co.uk/8_10</a:t>
            </a:r>
            <a:r>
              <a:rPr lang="en-GB" sz="1600" dirty="0" smtClean="0">
                <a:hlinkClick r:id="rId2"/>
              </a:rPr>
              <a:t>/</a:t>
            </a:r>
            <a:endParaRPr lang="en-GB" sz="1600" dirty="0" smtClean="0"/>
          </a:p>
          <a:p>
            <a:r>
              <a:rPr lang="en-GB" sz="1600" dirty="0" smtClean="0"/>
              <a:t>Children </a:t>
            </a:r>
            <a:r>
              <a:rPr lang="en-GB" sz="1600" dirty="0"/>
              <a:t>can use the </a:t>
            </a:r>
            <a:r>
              <a:rPr lang="en-GB" sz="1600" dirty="0" err="1"/>
              <a:t>Cybercafe</a:t>
            </a:r>
            <a:r>
              <a:rPr lang="en-GB" sz="1600" dirty="0"/>
              <a:t> to explore different forms of technology safely.</a:t>
            </a:r>
          </a:p>
          <a:p>
            <a:endParaRPr lang="en-GB" sz="1600" dirty="0"/>
          </a:p>
          <a:p>
            <a:r>
              <a:rPr lang="en-GB" sz="1600" dirty="0"/>
              <a:t>BBC Stay Safe </a:t>
            </a:r>
            <a:r>
              <a:rPr lang="en-GB" sz="1600" dirty="0" smtClean="0"/>
              <a:t>– </a:t>
            </a:r>
            <a:r>
              <a:rPr lang="en-GB" sz="1600" dirty="0" smtClean="0">
                <a:hlinkClick r:id="rId3"/>
              </a:rPr>
              <a:t>http</a:t>
            </a:r>
            <a:r>
              <a:rPr lang="en-GB" sz="1600" dirty="0">
                <a:hlinkClick r:id="rId3"/>
              </a:rPr>
              <a:t>://</a:t>
            </a:r>
            <a:r>
              <a:rPr lang="en-GB" sz="1600" dirty="0" smtClean="0">
                <a:hlinkClick r:id="rId3"/>
              </a:rPr>
              <a:t>www.bbc.co.uk/cbbc/shows/stay-safe</a:t>
            </a:r>
            <a:endParaRPr lang="en-GB" sz="1600" dirty="0" smtClean="0"/>
          </a:p>
          <a:p>
            <a:r>
              <a:rPr lang="en-GB" sz="1600" dirty="0" smtClean="0"/>
              <a:t>The </a:t>
            </a:r>
            <a:r>
              <a:rPr lang="en-GB" sz="1600" dirty="0"/>
              <a:t>BBC have set up this great site to help you to stay safe online. There are videos, games and interactive activities to try!</a:t>
            </a:r>
          </a:p>
          <a:p>
            <a:endParaRPr lang="en-GB" sz="1600" dirty="0"/>
          </a:p>
          <a:p>
            <a:r>
              <a:rPr lang="en-GB" sz="1600" dirty="0"/>
              <a:t>Parent </a:t>
            </a:r>
            <a:r>
              <a:rPr lang="en-GB" sz="1600" dirty="0" smtClean="0"/>
              <a:t>Info </a:t>
            </a:r>
            <a:r>
              <a:rPr lang="en-GB" sz="1600" dirty="0"/>
              <a:t>- </a:t>
            </a:r>
            <a:r>
              <a:rPr lang="en-GB" sz="1600" dirty="0">
                <a:hlinkClick r:id="rId4"/>
              </a:rPr>
              <a:t>http://</a:t>
            </a:r>
            <a:r>
              <a:rPr lang="en-GB" sz="1600" dirty="0" smtClean="0">
                <a:hlinkClick r:id="rId4"/>
              </a:rPr>
              <a:t>parentinfo.org/articles/all</a:t>
            </a:r>
            <a:r>
              <a:rPr lang="en-GB" sz="1600" dirty="0" smtClean="0"/>
              <a:t> </a:t>
            </a:r>
          </a:p>
          <a:p>
            <a:r>
              <a:rPr lang="en-GB" sz="1600" dirty="0" smtClean="0"/>
              <a:t>Parent </a:t>
            </a:r>
            <a:r>
              <a:rPr lang="en-GB" sz="1600" dirty="0"/>
              <a:t>Info is a newsfeed from CEOP and Parent Zone with expert information on how parents can help children stay safe online.</a:t>
            </a:r>
          </a:p>
          <a:p>
            <a:endParaRPr lang="en-GB" sz="1600" dirty="0"/>
          </a:p>
          <a:p>
            <a:r>
              <a:rPr lang="en-GB" sz="1600" dirty="0"/>
              <a:t>NSPCC </a:t>
            </a:r>
            <a:r>
              <a:rPr lang="en-GB" sz="1600" dirty="0" smtClean="0"/>
              <a:t>- </a:t>
            </a:r>
            <a:r>
              <a:rPr lang="en-GB" sz="1600" dirty="0" smtClean="0">
                <a:hlinkClick r:id="rId5"/>
              </a:rPr>
              <a:t>https</a:t>
            </a:r>
            <a:r>
              <a:rPr lang="en-GB" sz="1600" dirty="0">
                <a:hlinkClick r:id="rId5"/>
              </a:rPr>
              <a:t>://www.nspcc.org.uk/preventing-abuse/keeping-children-safe/share-aware</a:t>
            </a:r>
            <a:r>
              <a:rPr lang="en-GB" sz="1600" dirty="0" smtClean="0">
                <a:hlinkClick r:id="rId5"/>
              </a:rPr>
              <a:t>/</a:t>
            </a:r>
            <a:endParaRPr lang="en-GB" sz="1600" dirty="0" smtClean="0"/>
          </a:p>
          <a:p>
            <a:r>
              <a:rPr lang="en-GB" sz="1600" dirty="0" smtClean="0"/>
              <a:t> Helpful </a:t>
            </a:r>
            <a:r>
              <a:rPr lang="en-GB" sz="1600" dirty="0"/>
              <a:t>information and advice</a:t>
            </a:r>
            <a:r>
              <a:rPr lang="en-GB" sz="1600" dirty="0" smtClean="0"/>
              <a:t>.</a:t>
            </a:r>
            <a:endParaRPr lang="en-GB" sz="1600" dirty="0"/>
          </a:p>
          <a:p>
            <a:endParaRPr lang="en-GB" sz="1600" dirty="0"/>
          </a:p>
          <a:p>
            <a:r>
              <a:rPr lang="en-GB" sz="1600" dirty="0"/>
              <a:t>Parents Guide to technology </a:t>
            </a:r>
            <a:r>
              <a:rPr lang="en-GB" sz="1600" dirty="0" smtClean="0"/>
              <a:t>- </a:t>
            </a:r>
            <a:r>
              <a:rPr lang="en-GB" sz="1600" dirty="0" smtClean="0">
                <a:hlinkClick r:id="rId6"/>
              </a:rPr>
              <a:t>https</a:t>
            </a:r>
            <a:r>
              <a:rPr lang="en-GB" sz="1600" dirty="0">
                <a:hlinkClick r:id="rId6"/>
              </a:rPr>
              <a:t>://</a:t>
            </a:r>
            <a:r>
              <a:rPr lang="en-GB" sz="1600" dirty="0" smtClean="0">
                <a:hlinkClick r:id="rId6"/>
              </a:rPr>
              <a:t>www.saferinternet.org.uk/advice-centre/parents-and-carers/parents-guide-technology</a:t>
            </a:r>
            <a:endParaRPr lang="en-GB" sz="1600" dirty="0" smtClean="0"/>
          </a:p>
          <a:p>
            <a:r>
              <a:rPr lang="en-GB" sz="1600" dirty="0" smtClean="0"/>
              <a:t> Information from </a:t>
            </a:r>
            <a:r>
              <a:rPr lang="en-GB" sz="1600" dirty="0"/>
              <a:t>the UK Safer Internet Centre.</a:t>
            </a:r>
          </a:p>
          <a:p>
            <a:endParaRPr lang="en-GB" sz="1600" dirty="0"/>
          </a:p>
          <a:p>
            <a:r>
              <a:rPr lang="en-GB" sz="1600" dirty="0" err="1"/>
              <a:t>Thinkunow</a:t>
            </a:r>
            <a:r>
              <a:rPr lang="en-GB" sz="1600" dirty="0"/>
              <a:t> – </a:t>
            </a:r>
            <a:r>
              <a:rPr lang="en-GB" sz="1600" dirty="0">
                <a:hlinkClick r:id="rId7"/>
              </a:rPr>
              <a:t>https://www.thinkuknow.co.uk/parents</a:t>
            </a:r>
            <a:r>
              <a:rPr lang="en-GB" sz="1600" dirty="0" smtClean="0">
                <a:hlinkClick r:id="rId7"/>
              </a:rPr>
              <a:t>/</a:t>
            </a:r>
            <a:endParaRPr lang="en-GB" sz="1600" dirty="0" smtClean="0"/>
          </a:p>
          <a:p>
            <a:r>
              <a:rPr lang="en-GB" sz="1600" dirty="0" err="1" smtClean="0"/>
              <a:t>Thinkuknow</a:t>
            </a:r>
            <a:r>
              <a:rPr lang="en-GB" sz="1600" dirty="0" smtClean="0"/>
              <a:t> </a:t>
            </a:r>
            <a:r>
              <a:rPr lang="en-GB" sz="1600" dirty="0"/>
              <a:t>is an education programme from the National Crime Agency’s CEOP Command. CEOP is part of the National Crime Agency and works to pursue and prosecute child sex offenders.</a:t>
            </a:r>
          </a:p>
        </p:txBody>
      </p:sp>
    </p:spTree>
    <p:extLst>
      <p:ext uri="{BB962C8B-B14F-4D97-AF65-F5344CB8AC3E}">
        <p14:creationId xmlns:p14="http://schemas.microsoft.com/office/powerpoint/2010/main" val="837918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50" y="751345"/>
            <a:ext cx="11753850" cy="5262979"/>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The internet is a brilliant platform for children to learn and have fun and within our learning at St Ethelbert’s, we encourage the children to use it regularly and build upon their skills.</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Technology has become such a normal part of day-to-day life however making sure your child has a </a:t>
            </a:r>
            <a:r>
              <a:rPr lang="en-GB" sz="2400" b="1" dirty="0" smtClean="0">
                <a:latin typeface="Arial" panose="020B0604020202020204" pitchFamily="34" charset="0"/>
                <a:cs typeface="Arial" panose="020B0604020202020204" pitchFamily="34" charset="0"/>
              </a:rPr>
              <a:t>healthy balance between the online and real worlds</a:t>
            </a:r>
            <a:r>
              <a:rPr lang="en-GB" sz="2400" dirty="0" smtClean="0">
                <a:latin typeface="Arial" panose="020B0604020202020204" pitchFamily="34" charset="0"/>
                <a:cs typeface="Arial" panose="020B0604020202020204" pitchFamily="34" charset="0"/>
              </a:rPr>
              <a:t> can be difficult.</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There are risks online, just like in the real world, therefore </a:t>
            </a:r>
            <a:r>
              <a:rPr lang="en-GB" sz="2400" b="1" dirty="0" smtClean="0">
                <a:latin typeface="Arial" panose="020B0604020202020204" pitchFamily="34" charset="0"/>
                <a:cs typeface="Arial" panose="020B0604020202020204" pitchFamily="34" charset="0"/>
              </a:rPr>
              <a:t>it is important to understand what children are doing online </a:t>
            </a:r>
            <a:r>
              <a:rPr lang="en-GB" sz="2400" dirty="0" smtClean="0">
                <a:latin typeface="Arial" panose="020B0604020202020204" pitchFamily="34" charset="0"/>
                <a:cs typeface="Arial" panose="020B0604020202020204" pitchFamily="34" charset="0"/>
              </a:rPr>
              <a:t>so that you can guide them. Taking risks is a normal part of growing up, but in the online world this can have long-term </a:t>
            </a:r>
            <a:r>
              <a:rPr lang="en-GB" sz="2400" dirty="0" smtClean="0">
                <a:latin typeface="Arial" panose="020B0604020202020204" pitchFamily="34" charset="0"/>
                <a:cs typeface="Arial" panose="020B0604020202020204" pitchFamily="34" charset="0"/>
              </a:rPr>
              <a:t>affects</a:t>
            </a:r>
            <a:r>
              <a:rPr lang="en-GB" sz="2400" dirty="0" smtClean="0">
                <a:latin typeface="Arial" panose="020B0604020202020204" pitchFamily="34" charset="0"/>
                <a:cs typeface="Arial" panose="020B0604020202020204" pitchFamily="34" charset="0"/>
              </a:rPr>
              <a:t>. It’s important to create a balance between allowing your child to experiment and develop their independence, and making sure they are aware of what can go wrong and how to deal with it.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96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chemeClr val="accent1">
                    <a:lumMod val="75000"/>
                  </a:schemeClr>
                </a:solidFill>
                <a:latin typeface="Arial" panose="020B0604020202020204" pitchFamily="34" charset="0"/>
                <a:cs typeface="Arial" panose="020B0604020202020204" pitchFamily="34" charset="0"/>
              </a:rPr>
              <a:t>Staying Safe Online</a:t>
            </a:r>
            <a:r>
              <a:rPr lang="en-GB" dirty="0" smtClean="0"/>
              <a:t/>
            </a:r>
            <a:br>
              <a:rPr lang="en-GB" dirty="0" smtClean="0"/>
            </a:br>
            <a:endParaRPr lang="en-GB" dirty="0"/>
          </a:p>
        </p:txBody>
      </p:sp>
      <p:sp>
        <p:nvSpPr>
          <p:cNvPr id="3" name="Content Placeholder 2"/>
          <p:cNvSpPr>
            <a:spLocks noGrp="1"/>
          </p:cNvSpPr>
          <p:nvPr>
            <p:ph idx="1"/>
          </p:nvPr>
        </p:nvSpPr>
        <p:spPr>
          <a:xfrm>
            <a:off x="323850" y="1238250"/>
            <a:ext cx="11544300" cy="5010150"/>
          </a:xfrm>
        </p:spPr>
        <p:txBody>
          <a:bodyPr>
            <a:normAutofit fontScale="70000" lnSpcReduction="20000"/>
          </a:bodyPr>
          <a:lstStyle/>
          <a:p>
            <a:pPr marL="0" indent="0">
              <a:buNone/>
            </a:pPr>
            <a:endParaRPr lang="en-GB" dirty="0" smtClean="0"/>
          </a:p>
          <a:p>
            <a:r>
              <a:rPr lang="en-GB" b="1" dirty="0" smtClean="0">
                <a:latin typeface="Arial" panose="020B0604020202020204" pitchFamily="34" charset="0"/>
                <a:cs typeface="Arial" panose="020B0604020202020204" pitchFamily="34" charset="0"/>
              </a:rPr>
              <a:t>Don’t post any personal information online – like your address, email address, school or mobile number.</a:t>
            </a:r>
          </a:p>
          <a:p>
            <a:r>
              <a:rPr lang="en-GB" b="1" dirty="0" smtClean="0">
                <a:latin typeface="Arial" panose="020B0604020202020204" pitchFamily="34" charset="0"/>
                <a:cs typeface="Arial" panose="020B0604020202020204" pitchFamily="34" charset="0"/>
              </a:rPr>
              <a:t>Think carefully before posting pictures or videos.  Once you’ve put a picture online most people can see it and may be able to download it, it’s not just yours anymore.</a:t>
            </a:r>
          </a:p>
          <a:p>
            <a:r>
              <a:rPr lang="en-GB" b="1" dirty="0" smtClean="0">
                <a:latin typeface="Arial" panose="020B0604020202020204" pitchFamily="34" charset="0"/>
                <a:cs typeface="Arial" panose="020B0604020202020204" pitchFamily="34" charset="0"/>
              </a:rPr>
              <a:t>Keep your privacy settings on the computer as high as possible.</a:t>
            </a:r>
          </a:p>
          <a:p>
            <a:r>
              <a:rPr lang="en-GB" b="1" dirty="0" smtClean="0">
                <a:latin typeface="Arial" panose="020B0604020202020204" pitchFamily="34" charset="0"/>
                <a:cs typeface="Arial" panose="020B0604020202020204" pitchFamily="34" charset="0"/>
              </a:rPr>
              <a:t>Never give out your passwords.</a:t>
            </a:r>
          </a:p>
          <a:p>
            <a:r>
              <a:rPr lang="en-GB" b="1" dirty="0" smtClean="0">
                <a:latin typeface="Arial" panose="020B0604020202020204" pitchFamily="34" charset="0"/>
                <a:cs typeface="Arial" panose="020B0604020202020204" pitchFamily="34" charset="0"/>
              </a:rPr>
              <a:t>Don’t make friends with people you don’t know.</a:t>
            </a:r>
          </a:p>
          <a:p>
            <a:r>
              <a:rPr lang="en-GB" b="1" dirty="0" smtClean="0">
                <a:latin typeface="Arial" panose="020B0604020202020204" pitchFamily="34" charset="0"/>
                <a:cs typeface="Arial" panose="020B0604020202020204" pitchFamily="34" charset="0"/>
              </a:rPr>
              <a:t>Don’t meet up with people you’ve met online.  Speak to your parent or carer about people suggesting you do.</a:t>
            </a:r>
          </a:p>
          <a:p>
            <a:r>
              <a:rPr lang="en-GB" b="1" dirty="0" smtClean="0">
                <a:latin typeface="Arial" panose="020B0604020202020204" pitchFamily="34" charset="0"/>
                <a:cs typeface="Arial" panose="020B0604020202020204" pitchFamily="34" charset="0"/>
              </a:rPr>
              <a:t>Remember that not everyone online is who they say they are.</a:t>
            </a:r>
          </a:p>
          <a:p>
            <a:r>
              <a:rPr lang="en-GB" b="1" dirty="0" smtClean="0">
                <a:latin typeface="Arial" panose="020B0604020202020204" pitchFamily="34" charset="0"/>
                <a:cs typeface="Arial" panose="020B0604020202020204" pitchFamily="34" charset="0"/>
              </a:rPr>
              <a:t>Think carefully about what you say before you post something online.</a:t>
            </a:r>
          </a:p>
          <a:p>
            <a:r>
              <a:rPr lang="en-GB" b="1" dirty="0" smtClean="0">
                <a:latin typeface="Arial" panose="020B0604020202020204" pitchFamily="34" charset="0"/>
                <a:cs typeface="Arial" panose="020B0604020202020204" pitchFamily="34" charset="0"/>
              </a:rPr>
              <a:t>Respect other people’s views, even if you don’t agree with someone else’s views doesn’t mean you need to be rude.</a:t>
            </a:r>
          </a:p>
          <a:p>
            <a:r>
              <a:rPr lang="en-GB" b="1" dirty="0" smtClean="0">
                <a:latin typeface="Arial" panose="020B0604020202020204" pitchFamily="34" charset="0"/>
                <a:cs typeface="Arial" panose="020B0604020202020204" pitchFamily="34" charset="0"/>
              </a:rPr>
              <a:t>If you see something online that makes you feel uncomfortable, unsafe or worried: leave the website, turn off your computer if you want to and tell a trusted adult immediately.</a:t>
            </a:r>
          </a:p>
          <a:p>
            <a:endParaRPr lang="en-GB" dirty="0" smtClean="0"/>
          </a:p>
          <a:p>
            <a:endParaRPr lang="en-GB" dirty="0"/>
          </a:p>
        </p:txBody>
      </p:sp>
    </p:spTree>
    <p:extLst>
      <p:ext uri="{BB962C8B-B14F-4D97-AF65-F5344CB8AC3E}">
        <p14:creationId xmlns:p14="http://schemas.microsoft.com/office/powerpoint/2010/main" val="2844197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35" y="0"/>
            <a:ext cx="10355529" cy="6858000"/>
          </a:xfrm>
          <a:prstGeom prst="rect">
            <a:avLst/>
          </a:prstGeom>
        </p:spPr>
      </p:pic>
    </p:spTree>
    <p:extLst>
      <p:ext uri="{BB962C8B-B14F-4D97-AF65-F5344CB8AC3E}">
        <p14:creationId xmlns:p14="http://schemas.microsoft.com/office/powerpoint/2010/main" val="2131956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2"/>
          <a:stretch>
            <a:fillRect/>
          </a:stretch>
        </p:blipFill>
        <p:spPr>
          <a:xfrm>
            <a:off x="3591836" y="2000250"/>
            <a:ext cx="4670466" cy="4857748"/>
          </a:xfrm>
          <a:prstGeom prst="rect">
            <a:avLst/>
          </a:prstGeom>
        </p:spPr>
      </p:pic>
      <p:pic>
        <p:nvPicPr>
          <p:cNvPr id="8" name="Content Placeholder 7"/>
          <p:cNvPicPr>
            <a:picLocks noGrp="1" noChangeAspect="1"/>
          </p:cNvPicPr>
          <p:nvPr>
            <p:ph sz="half" idx="4294967295"/>
          </p:nvPr>
        </p:nvPicPr>
        <p:blipFill>
          <a:blip r:embed="rId3"/>
          <a:stretch>
            <a:fillRect/>
          </a:stretch>
        </p:blipFill>
        <p:spPr>
          <a:xfrm>
            <a:off x="0" y="0"/>
            <a:ext cx="3591835" cy="6858000"/>
          </a:xfrm>
          <a:prstGeom prst="rect">
            <a:avLst/>
          </a:prstGeom>
        </p:spPr>
      </p:pic>
      <p:pic>
        <p:nvPicPr>
          <p:cNvPr id="9" name="Picture 8"/>
          <p:cNvPicPr>
            <a:picLocks noChangeAspect="1"/>
          </p:cNvPicPr>
          <p:nvPr/>
        </p:nvPicPr>
        <p:blipFill>
          <a:blip r:embed="rId4"/>
          <a:stretch>
            <a:fillRect/>
          </a:stretch>
        </p:blipFill>
        <p:spPr>
          <a:xfrm>
            <a:off x="8115300" y="0"/>
            <a:ext cx="4076700" cy="6857999"/>
          </a:xfrm>
          <a:prstGeom prst="rect">
            <a:avLst/>
          </a:prstGeom>
        </p:spPr>
      </p:pic>
      <p:pic>
        <p:nvPicPr>
          <p:cNvPr id="10" name="Picture 9"/>
          <p:cNvPicPr>
            <a:picLocks noChangeAspect="1"/>
          </p:cNvPicPr>
          <p:nvPr/>
        </p:nvPicPr>
        <p:blipFill>
          <a:blip r:embed="rId5"/>
          <a:stretch>
            <a:fillRect/>
          </a:stretch>
        </p:blipFill>
        <p:spPr>
          <a:xfrm>
            <a:off x="3591835" y="0"/>
            <a:ext cx="4523464" cy="2000248"/>
          </a:xfrm>
          <a:prstGeom prst="rect">
            <a:avLst/>
          </a:prstGeom>
        </p:spPr>
      </p:pic>
    </p:spTree>
    <p:extLst>
      <p:ext uri="{BB962C8B-B14F-4D97-AF65-F5344CB8AC3E}">
        <p14:creationId xmlns:p14="http://schemas.microsoft.com/office/powerpoint/2010/main" val="202126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67425"/>
            <a:ext cx="12192000" cy="6568226"/>
          </a:xfrm>
          <a:prstGeom prst="rect">
            <a:avLst/>
          </a:prstGeom>
        </p:spPr>
      </p:pic>
    </p:spTree>
    <p:extLst>
      <p:ext uri="{BB962C8B-B14F-4D97-AF65-F5344CB8AC3E}">
        <p14:creationId xmlns:p14="http://schemas.microsoft.com/office/powerpoint/2010/main" val="3444979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789"/>
            <a:ext cx="12192000" cy="6568225"/>
          </a:xfrm>
          <a:prstGeom prst="rect">
            <a:avLst/>
          </a:prstGeom>
        </p:spPr>
      </p:pic>
    </p:spTree>
    <p:extLst>
      <p:ext uri="{BB962C8B-B14F-4D97-AF65-F5344CB8AC3E}">
        <p14:creationId xmlns:p14="http://schemas.microsoft.com/office/powerpoint/2010/main" val="2022436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802"/>
            <a:ext cx="12192000" cy="6579489"/>
          </a:xfrm>
          <a:prstGeom prst="rect">
            <a:avLst/>
          </a:prstGeom>
        </p:spPr>
      </p:pic>
    </p:spTree>
    <p:extLst>
      <p:ext uri="{BB962C8B-B14F-4D97-AF65-F5344CB8AC3E}">
        <p14:creationId xmlns:p14="http://schemas.microsoft.com/office/powerpoint/2010/main" val="228583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304"/>
            <a:ext cx="12191999" cy="6542467"/>
          </a:xfrm>
          <a:prstGeom prst="rect">
            <a:avLst/>
          </a:prstGeom>
        </p:spPr>
      </p:pic>
    </p:spTree>
    <p:extLst>
      <p:ext uri="{BB962C8B-B14F-4D97-AF65-F5344CB8AC3E}">
        <p14:creationId xmlns:p14="http://schemas.microsoft.com/office/powerpoint/2010/main" val="932282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1568</Words>
  <Application>Microsoft Office PowerPoint</Application>
  <PresentationFormat>Widescreen</PresentationFormat>
  <Paragraphs>107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 Online Safety for children and families</vt:lpstr>
      <vt:lpstr>PowerPoint Presentation</vt:lpstr>
      <vt:lpstr>Staying Safe Online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about things they might see online which make them feel uncomfortable</vt:lpstr>
      <vt:lpstr>PowerPoint Presentation</vt:lpstr>
      <vt:lpstr>Explore sites and Apps together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dc:title>
  <dc:creator>Safeguarding</dc:creator>
  <cp:lastModifiedBy>Safeguarding</cp:lastModifiedBy>
  <cp:revision>25</cp:revision>
  <dcterms:created xsi:type="dcterms:W3CDTF">2020-03-03T10:47:40Z</dcterms:created>
  <dcterms:modified xsi:type="dcterms:W3CDTF">2022-07-04T13:42:17Z</dcterms:modified>
</cp:coreProperties>
</file>