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</p:sldIdLst>
  <p:sldSz cx="6858000" cy="9906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1" d="100"/>
          <a:sy n="61" d="100"/>
        </p:scale>
        <p:origin x="2539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05/09/2024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57467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05/09/2024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06613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05/09/2024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55795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05/09/2024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24249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05/09/2024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70983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05/09/2024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31452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05/09/2024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72196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05/09/2024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4315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05/09/2024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81956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05/09/2024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26122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05/09/2024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29038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0543EC-9ED2-4432-9FC8-8FE0C49EF06C}" type="datetimeFigureOut">
              <a:rPr lang="en-GB" smtClean="0"/>
              <a:t>05/09/2024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07281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Rounded Rectangle 38"/>
          <p:cNvSpPr/>
          <p:nvPr/>
        </p:nvSpPr>
        <p:spPr>
          <a:xfrm>
            <a:off x="227647" y="4863077"/>
            <a:ext cx="3079224" cy="1019780"/>
          </a:xfrm>
          <a:prstGeom prst="roundRect">
            <a:avLst/>
          </a:prstGeom>
          <a:solidFill>
            <a:schemeClr val="bg1">
              <a:alpha val="59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Rounded Rectangle 36"/>
          <p:cNvSpPr/>
          <p:nvPr/>
        </p:nvSpPr>
        <p:spPr>
          <a:xfrm>
            <a:off x="260935" y="2472950"/>
            <a:ext cx="3187810" cy="2173521"/>
          </a:xfrm>
          <a:prstGeom prst="roundRect">
            <a:avLst/>
          </a:prstGeom>
          <a:solidFill>
            <a:schemeClr val="bg1">
              <a:alpha val="80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 smtClean="0">
                <a:solidFill>
                  <a:schemeClr val="tx1"/>
                </a:solidFill>
              </a:rPr>
              <a:t>. </a:t>
            </a:r>
            <a:endParaRPr lang="en-US" sz="1200" dirty="0" smtClean="0">
              <a:solidFill>
                <a:schemeClr val="tx1"/>
              </a:solidFill>
            </a:endParaRPr>
          </a:p>
        </p:txBody>
      </p:sp>
      <p:sp>
        <p:nvSpPr>
          <p:cNvPr id="15" name="Rounded Rectangle 14"/>
          <p:cNvSpPr/>
          <p:nvPr/>
        </p:nvSpPr>
        <p:spPr>
          <a:xfrm>
            <a:off x="3736070" y="2507759"/>
            <a:ext cx="3004352" cy="2142190"/>
          </a:xfrm>
          <a:prstGeom prst="roundRect">
            <a:avLst/>
          </a:prstGeom>
          <a:solidFill>
            <a:schemeClr val="bg1">
              <a:alpha val="80000"/>
            </a:schemeClr>
          </a:solidFill>
          <a:ln w="19050">
            <a:solidFill>
              <a:schemeClr val="accent1"/>
            </a:solidFill>
          </a:ln>
          <a:effectLst>
            <a:outerShdw blurRad="50800" dist="50800" dir="5400000" algn="ctr" rotWithShape="0">
              <a:schemeClr val="bg1">
                <a:alpha val="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200" dirty="0" smtClean="0">
                <a:solidFill>
                  <a:schemeClr val="tx1"/>
                </a:solidFill>
              </a:rPr>
              <a:t>.Messy </a:t>
            </a:r>
            <a:r>
              <a:rPr lang="en-US" sz="1200" dirty="0" err="1" smtClean="0">
                <a:solidFill>
                  <a:schemeClr val="tx1"/>
                </a:solidFill>
              </a:rPr>
              <a:t>maths</a:t>
            </a:r>
            <a:endParaRPr lang="en-US" sz="1200" dirty="0" smtClean="0">
              <a:solidFill>
                <a:schemeClr val="tx1"/>
              </a:solidFill>
            </a:endParaRPr>
          </a:p>
          <a:p>
            <a:r>
              <a:rPr lang="en-US" sz="1200" dirty="0" smtClean="0">
                <a:solidFill>
                  <a:schemeClr val="tx1"/>
                </a:solidFill>
              </a:rPr>
              <a:t>.</a:t>
            </a:r>
            <a:r>
              <a:rPr lang="en-US" sz="1200" dirty="0" err="1" smtClean="0">
                <a:solidFill>
                  <a:schemeClr val="tx1"/>
                </a:solidFill>
              </a:rPr>
              <a:t>Recognising</a:t>
            </a:r>
            <a:r>
              <a:rPr lang="en-US" sz="1200" dirty="0" smtClean="0">
                <a:solidFill>
                  <a:schemeClr val="tx1"/>
                </a:solidFill>
              </a:rPr>
              <a:t> and counting to </a:t>
            </a:r>
            <a:r>
              <a:rPr lang="en-US" sz="1200" dirty="0">
                <a:solidFill>
                  <a:schemeClr val="tx1"/>
                </a:solidFill>
              </a:rPr>
              <a:t>5</a:t>
            </a:r>
            <a:endParaRPr lang="en-US" sz="1200" dirty="0" smtClean="0">
              <a:solidFill>
                <a:schemeClr val="tx1"/>
              </a:solidFill>
            </a:endParaRPr>
          </a:p>
          <a:p>
            <a:r>
              <a:rPr lang="en-US" sz="1200" dirty="0" smtClean="0">
                <a:solidFill>
                  <a:schemeClr val="tx1"/>
                </a:solidFill>
              </a:rPr>
              <a:t>. </a:t>
            </a:r>
            <a:r>
              <a:rPr lang="en-US" sz="1200" dirty="0" err="1" smtClean="0">
                <a:solidFill>
                  <a:schemeClr val="tx1"/>
                </a:solidFill>
              </a:rPr>
              <a:t>Colours</a:t>
            </a:r>
            <a:r>
              <a:rPr lang="en-US" sz="1200" dirty="0" smtClean="0">
                <a:solidFill>
                  <a:schemeClr val="tx1"/>
                </a:solidFill>
              </a:rPr>
              <a:t> and shapes</a:t>
            </a:r>
          </a:p>
          <a:p>
            <a:endParaRPr lang="en-US" sz="1200" dirty="0" smtClean="0">
              <a:solidFill>
                <a:schemeClr val="tx1"/>
              </a:solidFill>
            </a:endParaRPr>
          </a:p>
        </p:txBody>
      </p:sp>
      <p:sp>
        <p:nvSpPr>
          <p:cNvPr id="38" name="Rounded Rectangle 37"/>
          <p:cNvSpPr/>
          <p:nvPr/>
        </p:nvSpPr>
        <p:spPr>
          <a:xfrm>
            <a:off x="3736070" y="4933816"/>
            <a:ext cx="3022258" cy="2006922"/>
          </a:xfrm>
          <a:prstGeom prst="roundRect">
            <a:avLst/>
          </a:prstGeom>
          <a:solidFill>
            <a:schemeClr val="bg1">
              <a:alpha val="84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200" dirty="0" smtClean="0">
                <a:solidFill>
                  <a:schemeClr val="tx1"/>
                </a:solidFill>
              </a:rPr>
              <a:t>.Moving in different ways, such as running, jumping, skipping and hopping</a:t>
            </a:r>
          </a:p>
          <a:p>
            <a:r>
              <a:rPr lang="en-US" sz="1200" dirty="0" smtClean="0">
                <a:solidFill>
                  <a:schemeClr val="tx1"/>
                </a:solidFill>
              </a:rPr>
              <a:t>. Avoiding obstacles by adjusting speed or direction</a:t>
            </a:r>
          </a:p>
          <a:p>
            <a:r>
              <a:rPr lang="en-US" sz="1200" dirty="0" smtClean="0">
                <a:solidFill>
                  <a:schemeClr val="tx1"/>
                </a:solidFill>
              </a:rPr>
              <a:t>. Activities using gross motor skills</a:t>
            </a:r>
          </a:p>
          <a:p>
            <a:r>
              <a:rPr lang="en-US" sz="1200" dirty="0" smtClean="0">
                <a:solidFill>
                  <a:schemeClr val="tx1"/>
                </a:solidFill>
              </a:rPr>
              <a:t>. Activities using fine motor skills</a:t>
            </a:r>
          </a:p>
          <a:p>
            <a:r>
              <a:rPr lang="en-US" sz="1200" dirty="0" smtClean="0">
                <a:solidFill>
                  <a:schemeClr val="tx1"/>
                </a:solidFill>
              </a:rPr>
              <a:t>.Gaining independence with self-help skills</a:t>
            </a:r>
          </a:p>
          <a:p>
            <a:r>
              <a:rPr lang="en-US" sz="1200" dirty="0" smtClean="0">
                <a:solidFill>
                  <a:schemeClr val="tx1"/>
                </a:solidFill>
              </a:rPr>
              <a:t>. Dough Gym</a:t>
            </a:r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345872" y="4887340"/>
            <a:ext cx="263198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</a:t>
            </a:r>
          </a:p>
          <a:p>
            <a:r>
              <a:rPr lang="en-US" sz="1200" dirty="0" smtClean="0">
                <a:cs typeface="Arial" panose="020B0604020202020204" pitchFamily="34" charset="0"/>
              </a:rPr>
              <a:t>. Creation &amp; </a:t>
            </a:r>
            <a:r>
              <a:rPr lang="en-US" sz="1200" dirty="0" smtClean="0">
                <a:cs typeface="Arial" panose="020B0604020202020204" pitchFamily="34" charset="0"/>
              </a:rPr>
              <a:t>Covenant – the story of creation</a:t>
            </a:r>
            <a:endParaRPr lang="en-US" sz="1200" dirty="0" smtClean="0">
              <a:cs typeface="Arial" panose="020B0604020202020204" pitchFamily="34" charset="0"/>
            </a:endParaRPr>
          </a:p>
          <a:p>
            <a:r>
              <a:rPr lang="en-US" sz="1200" dirty="0" smtClean="0">
                <a:cs typeface="Arial" panose="020B0604020202020204" pitchFamily="34" charset="0"/>
              </a:rPr>
              <a:t>. Prophecy &amp; </a:t>
            </a:r>
            <a:r>
              <a:rPr lang="en-US" sz="1200" dirty="0" smtClean="0">
                <a:cs typeface="Arial" panose="020B0604020202020204" pitchFamily="34" charset="0"/>
              </a:rPr>
              <a:t>Promise – Mary is going to have </a:t>
            </a:r>
            <a:r>
              <a:rPr lang="en-US" sz="1200" smtClean="0">
                <a:cs typeface="Arial" panose="020B0604020202020204" pitchFamily="34" charset="0"/>
              </a:rPr>
              <a:t>a baby</a:t>
            </a:r>
            <a:endParaRPr lang="en-GB" sz="1200" dirty="0">
              <a:cs typeface="Arial" panose="020B0604020202020204" pitchFamily="34" charset="0"/>
            </a:endParaRPr>
          </a:p>
        </p:txBody>
      </p:sp>
      <p:sp>
        <p:nvSpPr>
          <p:cNvPr id="41" name="Rounded Rectangle 40"/>
          <p:cNvSpPr/>
          <p:nvPr/>
        </p:nvSpPr>
        <p:spPr>
          <a:xfrm>
            <a:off x="216475" y="6060244"/>
            <a:ext cx="3090396" cy="1779558"/>
          </a:xfrm>
          <a:prstGeom prst="roundRect">
            <a:avLst/>
          </a:prstGeom>
          <a:solidFill>
            <a:schemeClr val="bg1">
              <a:alpha val="73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200" dirty="0" smtClean="0">
                <a:solidFill>
                  <a:schemeClr val="tx1"/>
                </a:solidFill>
              </a:rPr>
              <a:t>.Making new friends</a:t>
            </a:r>
          </a:p>
          <a:p>
            <a:r>
              <a:rPr lang="en-US" sz="1200" dirty="0" smtClean="0">
                <a:solidFill>
                  <a:schemeClr val="tx1"/>
                </a:solidFill>
              </a:rPr>
              <a:t>. Being aware of their own actions and others feelings</a:t>
            </a:r>
          </a:p>
          <a:p>
            <a:r>
              <a:rPr lang="en-US" sz="1200" dirty="0" smtClean="0">
                <a:solidFill>
                  <a:schemeClr val="tx1"/>
                </a:solidFill>
              </a:rPr>
              <a:t>. Sharing and taking turns</a:t>
            </a:r>
          </a:p>
          <a:p>
            <a:r>
              <a:rPr lang="en-US" sz="1200" dirty="0" smtClean="0">
                <a:solidFill>
                  <a:schemeClr val="tx1"/>
                </a:solidFill>
              </a:rPr>
              <a:t>. RHE</a:t>
            </a:r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288370" y="6090638"/>
            <a:ext cx="26894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Personal, Social and Emotional Development </a:t>
            </a:r>
          </a:p>
        </p:txBody>
      </p:sp>
      <p:sp>
        <p:nvSpPr>
          <p:cNvPr id="7" name="Rectangle 6"/>
          <p:cNvSpPr/>
          <p:nvPr/>
        </p:nvSpPr>
        <p:spPr>
          <a:xfrm>
            <a:off x="1781175" y="1350324"/>
            <a:ext cx="3295650" cy="915135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3073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89030" y="203564"/>
            <a:ext cx="1246239" cy="12462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0"/>
            <a:ext cx="685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85199" y="343663"/>
            <a:ext cx="3887603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Bahnschrift SemiBold Condensed" panose="020B0502040204020203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Curriculum Overview EYFS</a:t>
            </a:r>
            <a:endParaRPr kumimoji="0" lang="en-GB" altLang="en-US" sz="24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Bahnschrift SemiBold Condensed" panose="020B0502040204020203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altLang="en-US" sz="2400" b="1" dirty="0" smtClean="0">
                <a:solidFill>
                  <a:srgbClr val="002060"/>
                </a:solidFill>
                <a:latin typeface="Bahnschrift SemiBold Condensed" panose="020B0502040204020203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Advent</a:t>
            </a:r>
            <a:r>
              <a:rPr kumimoji="0" lang="en-GB" altLang="en-US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Bahnschrift SemiBold Condensed" panose="020B0502040204020203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Term 2024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781175" y="1434463"/>
            <a:ext cx="329565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Please find below information about what your child will be learning this term.</a:t>
            </a:r>
          </a:p>
          <a:p>
            <a:pPr algn="ctr"/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If you would like more information please speak to your child’s teacher.</a:t>
            </a:r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44063" y="2611449"/>
            <a:ext cx="25781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Literacy</a:t>
            </a:r>
          </a:p>
          <a:p>
            <a:r>
              <a:rPr lang="en-US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en-US" sz="1200" dirty="0" err="1" smtClean="0">
                <a:cs typeface="Arial" panose="020B0604020202020204" pitchFamily="34" charset="0"/>
              </a:rPr>
              <a:t>Recognising</a:t>
            </a:r>
            <a:r>
              <a:rPr lang="en-US" sz="1200" smtClean="0">
                <a:cs typeface="Arial" panose="020B0604020202020204" pitchFamily="34" charset="0"/>
              </a:rPr>
              <a:t>  </a:t>
            </a:r>
            <a:r>
              <a:rPr lang="en-US" sz="1200" dirty="0" smtClean="0">
                <a:cs typeface="Arial" panose="020B0604020202020204" pitchFamily="34" charset="0"/>
              </a:rPr>
              <a:t>their name</a:t>
            </a:r>
          </a:p>
          <a:p>
            <a:r>
              <a:rPr lang="en-US" sz="1200" dirty="0" smtClean="0">
                <a:cs typeface="Arial" panose="020B0604020202020204" pitchFamily="34" charset="0"/>
              </a:rPr>
              <a:t>.Listening to and talking about stories</a:t>
            </a:r>
          </a:p>
          <a:p>
            <a:r>
              <a:rPr lang="en-US" sz="1200" dirty="0" smtClean="0">
                <a:cs typeface="Arial" panose="020B0604020202020204" pitchFamily="34" charset="0"/>
              </a:rPr>
              <a:t>. Telling their own stories by using pictures in a book.</a:t>
            </a:r>
          </a:p>
          <a:p>
            <a:r>
              <a:rPr lang="en-US" sz="1200" dirty="0" smtClean="0">
                <a:cs typeface="Arial" panose="020B0604020202020204" pitchFamily="34" charset="0"/>
              </a:rPr>
              <a:t>. Begin to describe their drawings and observations in the environment.</a:t>
            </a:r>
            <a:endParaRPr lang="en-GB" sz="1200" dirty="0" smtClean="0">
              <a:cs typeface="Arial" panose="020B0604020202020204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3894949" y="4933816"/>
            <a:ext cx="236375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Physical Development </a:t>
            </a:r>
            <a:endParaRPr lang="en-GB" sz="1200" b="1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Rounded Rectangle 27"/>
          <p:cNvSpPr/>
          <p:nvPr/>
        </p:nvSpPr>
        <p:spPr>
          <a:xfrm>
            <a:off x="3768296" y="7108776"/>
            <a:ext cx="2990032" cy="1489584"/>
          </a:xfrm>
          <a:prstGeom prst="roundRect">
            <a:avLst/>
          </a:prstGeom>
          <a:solidFill>
            <a:schemeClr val="bg1">
              <a:alpha val="72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TextBox 29"/>
          <p:cNvSpPr txBox="1"/>
          <p:nvPr/>
        </p:nvSpPr>
        <p:spPr>
          <a:xfrm>
            <a:off x="3792323" y="7074046"/>
            <a:ext cx="2848643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Understanding the World</a:t>
            </a:r>
            <a:endParaRPr lang="en-US" sz="1200" dirty="0" smtClean="0">
              <a:cs typeface="Arial" panose="020B0604020202020204" pitchFamily="34" charset="0"/>
            </a:endParaRPr>
          </a:p>
          <a:p>
            <a:r>
              <a:rPr lang="en-US" sz="1200" dirty="0" smtClean="0">
                <a:cs typeface="Arial" panose="020B0604020202020204" pitchFamily="34" charset="0"/>
              </a:rPr>
              <a:t>Talking about what they observe in the environment.</a:t>
            </a:r>
          </a:p>
          <a:p>
            <a:r>
              <a:rPr lang="en-US" sz="1200" dirty="0" smtClean="0">
                <a:cs typeface="Arial" panose="020B0604020202020204" pitchFamily="34" charset="0"/>
              </a:rPr>
              <a:t>. Using the smart board and learning how to interact </a:t>
            </a:r>
            <a:r>
              <a:rPr lang="en-US" sz="1200" smtClean="0">
                <a:cs typeface="Arial" panose="020B0604020202020204" pitchFamily="34" charset="0"/>
              </a:rPr>
              <a:t>with games.</a:t>
            </a:r>
            <a:endParaRPr lang="en-GB" sz="1200" dirty="0">
              <a:cs typeface="Arial" panose="020B0604020202020204" pitchFamily="34" charset="0"/>
            </a:endParaRPr>
          </a:p>
          <a:p>
            <a:endParaRPr lang="en-GB" b="1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945501" y="2472950"/>
            <a:ext cx="25781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Maths</a:t>
            </a:r>
          </a:p>
        </p:txBody>
      </p:sp>
      <p:pic>
        <p:nvPicPr>
          <p:cNvPr id="52" name="Picture 5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034" y="120268"/>
            <a:ext cx="1827254" cy="1864546"/>
          </a:xfrm>
          <a:prstGeom prst="rect">
            <a:avLst/>
          </a:prstGeom>
        </p:spPr>
      </p:pic>
      <p:pic>
        <p:nvPicPr>
          <p:cNvPr id="53" name="Picture 5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63550" y="8760529"/>
            <a:ext cx="1342002" cy="890979"/>
          </a:xfrm>
          <a:prstGeom prst="rect">
            <a:avLst/>
          </a:prstGeom>
        </p:spPr>
      </p:pic>
      <p:sp>
        <p:nvSpPr>
          <p:cNvPr id="50" name="Rounded Rectangle 49"/>
          <p:cNvSpPr/>
          <p:nvPr/>
        </p:nvSpPr>
        <p:spPr>
          <a:xfrm>
            <a:off x="254638" y="8016436"/>
            <a:ext cx="3052233" cy="1190194"/>
          </a:xfrm>
          <a:prstGeom prst="roundRect">
            <a:avLst/>
          </a:prstGeom>
          <a:solidFill>
            <a:schemeClr val="bg1">
              <a:alpha val="72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" name="TextBox 50"/>
          <p:cNvSpPr txBox="1"/>
          <p:nvPr/>
        </p:nvSpPr>
        <p:spPr>
          <a:xfrm>
            <a:off x="345872" y="8081753"/>
            <a:ext cx="308448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Expressive Art and Design </a:t>
            </a:r>
            <a:endParaRPr lang="en-GB" sz="1200" b="1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200" dirty="0" smtClean="0">
                <a:cs typeface="Arial" panose="020B0604020202020204" pitchFamily="34" charset="0"/>
              </a:rPr>
              <a:t>. Singing songs</a:t>
            </a:r>
          </a:p>
          <a:p>
            <a:r>
              <a:rPr lang="en-US" sz="1200" dirty="0" smtClean="0">
                <a:cs typeface="Arial" panose="020B0604020202020204" pitchFamily="34" charset="0"/>
              </a:rPr>
              <a:t>. Learning rhymes</a:t>
            </a:r>
          </a:p>
          <a:p>
            <a:r>
              <a:rPr lang="en-US" sz="1200" dirty="0" smtClean="0">
                <a:cs typeface="Arial" panose="020B0604020202020204" pitchFamily="34" charset="0"/>
              </a:rPr>
              <a:t>. Using a variety of materials to support their creativity</a:t>
            </a:r>
          </a:p>
        </p:txBody>
      </p:sp>
    </p:spTree>
    <p:extLst>
      <p:ext uri="{BB962C8B-B14F-4D97-AF65-F5344CB8AC3E}">
        <p14:creationId xmlns:p14="http://schemas.microsoft.com/office/powerpoint/2010/main" val="3040970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603</TotalTime>
  <Words>224</Words>
  <Application>Microsoft Office PowerPoint</Application>
  <PresentationFormat>A4 Paper (210x297 mm)</PresentationFormat>
  <Paragraphs>36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Bahnschrift SemiBold Condensed</vt:lpstr>
      <vt:lpstr>Calibri</vt:lpstr>
      <vt:lpstr>Calibri Light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Alyssa Mercerr</dc:creator>
  <cp:lastModifiedBy>R.Evans</cp:lastModifiedBy>
  <cp:revision>50</cp:revision>
  <dcterms:created xsi:type="dcterms:W3CDTF">2021-02-11T12:28:53Z</dcterms:created>
  <dcterms:modified xsi:type="dcterms:W3CDTF">2024-09-05T13:45:19Z</dcterms:modified>
</cp:coreProperties>
</file>