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906000" type="A4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5" d="100"/>
          <a:sy n="75" d="100"/>
        </p:scale>
        <p:origin x="157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09/12/2022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5746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09/12/2022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0661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09/12/2022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5579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09/12/2022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2424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09/12/2022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7098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09/12/2022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3145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09/12/2022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7219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09/12/2022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431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09/12/2022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8195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09/12/2022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2612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09/12/2022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2903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543EC-9ED2-4432-9FC8-8FE0C49EF06C}" type="datetimeFigureOut">
              <a:rPr lang="en-GB" smtClean="0"/>
              <a:t>09/12/2022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0728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Image result for cross png transpare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4389" y="4550154"/>
            <a:ext cx="661606" cy="918173"/>
          </a:xfrm>
          <a:prstGeom prst="rect">
            <a:avLst/>
          </a:prstGeom>
          <a:noFill/>
          <a:effectLst>
            <a:outerShdw blurRad="177800" dist="50800" dir="5400000" algn="ctr" rotWithShape="0">
              <a:schemeClr val="tx2">
                <a:lumMod val="20000"/>
                <a:lumOff val="80000"/>
                <a:alpha val="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Rounded Rectangle 38"/>
          <p:cNvSpPr/>
          <p:nvPr/>
        </p:nvSpPr>
        <p:spPr>
          <a:xfrm>
            <a:off x="193692" y="4467613"/>
            <a:ext cx="3978406" cy="2229080"/>
          </a:xfrm>
          <a:prstGeom prst="roundRect">
            <a:avLst/>
          </a:prstGeom>
          <a:solidFill>
            <a:schemeClr val="bg1">
              <a:alpha val="59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8" name="Picture 4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7727" y="9124840"/>
            <a:ext cx="742429" cy="624247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455" y="8250245"/>
            <a:ext cx="854467" cy="820288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785" y="6971399"/>
            <a:ext cx="1387871" cy="721992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736" y="3378772"/>
            <a:ext cx="1241546" cy="993813"/>
          </a:xfrm>
          <a:prstGeom prst="rect">
            <a:avLst/>
          </a:prstGeom>
        </p:spPr>
      </p:pic>
      <p:sp>
        <p:nvSpPr>
          <p:cNvPr id="37" name="Rounded Rectangle 36"/>
          <p:cNvSpPr/>
          <p:nvPr/>
        </p:nvSpPr>
        <p:spPr>
          <a:xfrm>
            <a:off x="119061" y="2408974"/>
            <a:ext cx="3644471" cy="1963612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0" name="Picture 3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055" y="3430713"/>
            <a:ext cx="977886" cy="977886"/>
          </a:xfrm>
          <a:prstGeom prst="rect">
            <a:avLst/>
          </a:prstGeom>
        </p:spPr>
      </p:pic>
      <p:sp>
        <p:nvSpPr>
          <p:cNvPr id="15" name="Rounded Rectangle 14"/>
          <p:cNvSpPr/>
          <p:nvPr/>
        </p:nvSpPr>
        <p:spPr>
          <a:xfrm>
            <a:off x="3871927" y="2417156"/>
            <a:ext cx="2920080" cy="1955429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  <a:effectLst>
            <a:outerShdw blurRad="50800" dist="50800" dir="5400000" algn="ctr" rotWithShape="0">
              <a:schemeClr val="bg1">
                <a:alpha val="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7727" y="4859159"/>
            <a:ext cx="876848" cy="876848"/>
          </a:xfrm>
          <a:prstGeom prst="rect">
            <a:avLst/>
          </a:prstGeom>
        </p:spPr>
      </p:pic>
      <p:sp>
        <p:nvSpPr>
          <p:cNvPr id="38" name="Rounded Rectangle 37"/>
          <p:cNvSpPr/>
          <p:nvPr/>
        </p:nvSpPr>
        <p:spPr>
          <a:xfrm>
            <a:off x="4216933" y="4486096"/>
            <a:ext cx="2575074" cy="2210597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32" name="Picture 8" descr="Image result for football transparent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8397" y="7169039"/>
            <a:ext cx="907819" cy="907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4800" y="8114600"/>
            <a:ext cx="1829416" cy="1075496"/>
          </a:xfrm>
          <a:prstGeom prst="rect">
            <a:avLst/>
          </a:prstGeom>
        </p:spPr>
      </p:pic>
      <p:sp>
        <p:nvSpPr>
          <p:cNvPr id="32" name="Rounded Rectangle 31"/>
          <p:cNvSpPr/>
          <p:nvPr/>
        </p:nvSpPr>
        <p:spPr>
          <a:xfrm>
            <a:off x="4800437" y="6824797"/>
            <a:ext cx="1919667" cy="1409050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ounded Rectangle 42"/>
          <p:cNvSpPr/>
          <p:nvPr/>
        </p:nvSpPr>
        <p:spPr>
          <a:xfrm>
            <a:off x="2336597" y="6770601"/>
            <a:ext cx="2409995" cy="2364011"/>
          </a:xfrm>
          <a:prstGeom prst="roundRect">
            <a:avLst/>
          </a:prstGeom>
          <a:solidFill>
            <a:schemeClr val="bg1">
              <a:alpha val="69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294878" y="4541521"/>
            <a:ext cx="390950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</a:t>
            </a:r>
          </a:p>
          <a:p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n-GB" sz="900" dirty="0"/>
          </a:p>
        </p:txBody>
      </p:sp>
      <p:sp>
        <p:nvSpPr>
          <p:cNvPr id="41" name="Rounded Rectangle 40"/>
          <p:cNvSpPr/>
          <p:nvPr/>
        </p:nvSpPr>
        <p:spPr>
          <a:xfrm>
            <a:off x="100662" y="7685007"/>
            <a:ext cx="2125548" cy="2108403"/>
          </a:xfrm>
          <a:prstGeom prst="roundRect">
            <a:avLst/>
          </a:prstGeom>
          <a:solidFill>
            <a:schemeClr val="bg1">
              <a:alpha val="73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/>
          <p:cNvSpPr txBox="1"/>
          <p:nvPr/>
        </p:nvSpPr>
        <p:spPr>
          <a:xfrm>
            <a:off x="161195" y="7703254"/>
            <a:ext cx="217540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PSHE</a:t>
            </a:r>
          </a:p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Living in a Wider World</a:t>
            </a:r>
          </a:p>
          <a:p>
            <a:r>
              <a:rPr lang="en-GB" sz="12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Belonging to a Community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Protecting the environment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Compassion towards others</a:t>
            </a:r>
          </a:p>
          <a:p>
            <a:r>
              <a:rPr lang="en-GB" sz="12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Media Literacy and Digital Resilience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Different media and their impacts</a:t>
            </a:r>
          </a:p>
          <a:p>
            <a:r>
              <a:rPr lang="en-GB" sz="12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Money and Work</a:t>
            </a: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154021" y="6752367"/>
            <a:ext cx="2147714" cy="902874"/>
          </a:xfrm>
          <a:prstGeom prst="roundRect">
            <a:avLst/>
          </a:prstGeom>
          <a:solidFill>
            <a:schemeClr val="bg1">
              <a:alpha val="7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1781175" y="1350324"/>
            <a:ext cx="3295650" cy="915135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6159" y="87789"/>
            <a:ext cx="1246239" cy="1246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01844" y="343663"/>
            <a:ext cx="405431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Curriculum Overview Year 5</a:t>
            </a: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Bahnschrift SemiBold Condensed" panose="020B0502040204020203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2400" b="1" dirty="0" smtClean="0">
                <a:solidFill>
                  <a:srgbClr val="002060"/>
                </a:solidFill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Lent</a:t>
            </a: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Term </a:t>
            </a: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2023</a:t>
            </a:r>
            <a:endParaRPr kumimoji="0" lang="en-GB" altLang="en-US" sz="2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Bahnschrift SemiBold Condensed" panose="020B0502040204020203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81175" y="1434463"/>
            <a:ext cx="32956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Please find below information about what your child will be learning this term.</a:t>
            </a:r>
          </a:p>
          <a:p>
            <a:pPr algn="ctr"/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If you would like more information speak to your child’s teacher.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01835" y="2435728"/>
            <a:ext cx="434435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Literacy</a:t>
            </a:r>
          </a:p>
          <a:p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Key Texts to Study</a:t>
            </a:r>
            <a:r>
              <a:rPr lang="en-GB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n-US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Cogheart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- Adventure-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iction Book</a:t>
            </a:r>
            <a:endParaRPr lang="en-GB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Cloud Tea Monkeys- Creative Story</a:t>
            </a:r>
          </a:p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The Highway Man- Poem</a:t>
            </a:r>
            <a:endParaRPr lang="en-GB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Types </a:t>
            </a:r>
            <a:r>
              <a:rPr lang="en-GB" sz="1200" b="1" u="sng" dirty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GB" sz="12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writing</a:t>
            </a:r>
          </a:p>
          <a:p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Descriptive writing</a:t>
            </a:r>
          </a:p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Creative Writing</a:t>
            </a:r>
            <a:endParaRPr lang="en-GB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Poetry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432913" y="6770601"/>
            <a:ext cx="2252511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History/ Geography</a:t>
            </a:r>
          </a:p>
          <a:p>
            <a:r>
              <a:rPr lang="en-US" sz="900" b="1" u="sng" dirty="0"/>
              <a:t>The Viking and Anglo-Saxon struggle for Britain – raiders and invaders</a:t>
            </a:r>
            <a:endParaRPr lang="en-GB" sz="900" b="1" u="sng" dirty="0"/>
          </a:p>
          <a:p>
            <a:r>
              <a:rPr lang="en-US" sz="900" b="1" dirty="0">
                <a:cs typeface="Arial" panose="020B0604020202020204" pitchFamily="34" charset="0"/>
              </a:rPr>
              <a:t>Key Focus Knowledge </a:t>
            </a:r>
            <a:r>
              <a:rPr lang="en-US" sz="900" dirty="0">
                <a:cs typeface="Arial" panose="020B0604020202020204" pitchFamily="34" charset="0"/>
              </a:rPr>
              <a:t>- How the Vikings eventually defeated the Anglo Saxons </a:t>
            </a:r>
            <a:endParaRPr lang="en-US" sz="900" dirty="0" smtClean="0">
              <a:cs typeface="Arial" panose="020B0604020202020204" pitchFamily="34" charset="0"/>
            </a:endParaRPr>
          </a:p>
          <a:p>
            <a:r>
              <a:rPr lang="en-US" sz="900" b="1" dirty="0">
                <a:cs typeface="Arial" panose="020B0604020202020204" pitchFamily="34" charset="0"/>
              </a:rPr>
              <a:t>Key Focus Historical Enquiry </a:t>
            </a:r>
            <a:r>
              <a:rPr lang="en-US" sz="900" dirty="0">
                <a:cs typeface="Arial" panose="020B0604020202020204" pitchFamily="34" charset="0"/>
              </a:rPr>
              <a:t>– Why do we think of the Vikings as ferocious </a:t>
            </a:r>
            <a:r>
              <a:rPr lang="en-US" sz="900" smtClean="0">
                <a:cs typeface="Arial" panose="020B0604020202020204" pitchFamily="34" charset="0"/>
              </a:rPr>
              <a:t>warriors?</a:t>
            </a:r>
            <a:endParaRPr lang="en-US" sz="900" b="1" u="sng" dirty="0">
              <a:cs typeface="Arial" panose="020B0604020202020204" pitchFamily="34" charset="0"/>
            </a:endParaRPr>
          </a:p>
          <a:p>
            <a:r>
              <a:rPr lang="en-US" sz="900" b="1" u="sng" dirty="0">
                <a:cs typeface="Arial" panose="020B0604020202020204" pitchFamily="34" charset="0"/>
              </a:rPr>
              <a:t>Oceans – all the water in the </a:t>
            </a:r>
            <a:r>
              <a:rPr lang="en-US" sz="900" b="1" u="sng" dirty="0" smtClean="0">
                <a:cs typeface="Arial" panose="020B0604020202020204" pitchFamily="34" charset="0"/>
              </a:rPr>
              <a:t>world</a:t>
            </a:r>
          </a:p>
          <a:p>
            <a:r>
              <a:rPr lang="en-US" sz="900" b="1" dirty="0">
                <a:cs typeface="Arial" panose="020B0604020202020204" pitchFamily="34" charset="0"/>
              </a:rPr>
              <a:t>Key Geographical Knowledge</a:t>
            </a:r>
          </a:p>
          <a:p>
            <a:r>
              <a:rPr lang="en-US" sz="900" dirty="0">
                <a:cs typeface="Arial" panose="020B0604020202020204" pitchFamily="34" charset="0"/>
              </a:rPr>
              <a:t>The location of the seas and oceans and understand their importance to human </a:t>
            </a:r>
            <a:r>
              <a:rPr lang="en-US" sz="900" dirty="0" smtClean="0">
                <a:cs typeface="Arial" panose="020B0604020202020204" pitchFamily="34" charset="0"/>
              </a:rPr>
              <a:t>development</a:t>
            </a:r>
            <a:endParaRPr lang="en-US" sz="900" dirty="0">
              <a:cs typeface="Arial" panose="020B0604020202020204" pitchFamily="34" charset="0"/>
            </a:endParaRPr>
          </a:p>
          <a:p>
            <a:r>
              <a:rPr lang="en-US" sz="900" b="1" dirty="0">
                <a:cs typeface="Arial" panose="020B0604020202020204" pitchFamily="34" charset="0"/>
              </a:rPr>
              <a:t>Key Geographical Enquiry</a:t>
            </a:r>
          </a:p>
          <a:p>
            <a:r>
              <a:rPr lang="en-US" sz="900" dirty="0">
                <a:cs typeface="Arial" panose="020B0604020202020204" pitchFamily="34" charset="0"/>
              </a:rPr>
              <a:t>How can we reduce plastic pollution – research into sources of pollution including investigating their own family waste</a:t>
            </a:r>
          </a:p>
          <a:p>
            <a:endParaRPr lang="en-GB" sz="900" dirty="0" smtClean="0"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303976" y="4581248"/>
            <a:ext cx="2314339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Science</a:t>
            </a:r>
          </a:p>
          <a:p>
            <a:r>
              <a:rPr lang="en-US" sz="9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Earth and Space</a:t>
            </a:r>
          </a:p>
          <a:p>
            <a:pPr marL="171450" indent="-171450">
              <a:buFontTx/>
              <a:buChar char="-"/>
            </a:pPr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The movement of the Earth, and other planets. </a:t>
            </a: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Focusing on the movement of the Earth, and how this explains day and night. </a:t>
            </a: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We will also be describing the sun, moon and Earth and their approximately spherical bodies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Forces</a:t>
            </a:r>
          </a:p>
          <a:p>
            <a:pPr marL="171450" indent="-171450">
              <a:buFontTx/>
              <a:buChar char="-"/>
            </a:pPr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Different effects of forces</a:t>
            </a: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The different types of forces. For example: 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ravity and friction. We will also explore what may impact a force. 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20010" y="6702063"/>
            <a:ext cx="20278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</a:t>
            </a:r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 Design</a:t>
            </a:r>
          </a:p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Seascapes </a:t>
            </a:r>
          </a:p>
          <a:p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Creating different moods of the sea through colour and texture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875372" y="6835062"/>
            <a:ext cx="177615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</a:t>
            </a:r>
          </a:p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 PE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Ball games/ team games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Basketball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Swimming (5SA)</a:t>
            </a:r>
            <a:endParaRPr lang="en-GB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4800437" y="8292156"/>
            <a:ext cx="1919667" cy="1489584"/>
          </a:xfrm>
          <a:prstGeom prst="roundRect">
            <a:avLst/>
          </a:prstGeom>
          <a:solidFill>
            <a:schemeClr val="bg1">
              <a:alpha val="72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4845885" y="8253927"/>
            <a:ext cx="194485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Computing</a:t>
            </a:r>
          </a:p>
          <a:p>
            <a:endParaRPr lang="en-GB" sz="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Programming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Use </a:t>
            </a:r>
            <a:r>
              <a:rPr lang="en-GB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variables </a:t>
            </a: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(things that can change) to make games including a score and a timer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Databases – </a:t>
            </a:r>
            <a:r>
              <a:rPr lang="en-GB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Flat-file </a:t>
            </a: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databases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Create database structure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Order data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Manipulate database to answer questions</a:t>
            </a: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040215" y="2476945"/>
            <a:ext cx="25781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Maths</a:t>
            </a:r>
          </a:p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Consolidating Mastery and use of Number Talk.</a:t>
            </a:r>
          </a:p>
          <a:p>
            <a:r>
              <a:rPr lang="en-GB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Whole numbers: multiplication and </a:t>
            </a:r>
            <a:r>
              <a:rPr lang="en-GB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division</a:t>
            </a:r>
            <a:endParaRPr lang="en-GB" sz="1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Fractions</a:t>
            </a:r>
          </a:p>
          <a:p>
            <a:r>
              <a:rPr lang="en-GB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Graphs</a:t>
            </a:r>
          </a:p>
          <a:p>
            <a:r>
              <a:rPr 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(Children will also be challenged on each topic with Multi-step and word problems)</a:t>
            </a:r>
            <a:endParaRPr lang="en-GB" sz="1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2" name="Picture 51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36" y="94911"/>
            <a:ext cx="1487245" cy="1517598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7529" y="1392218"/>
            <a:ext cx="1342002" cy="890979"/>
          </a:xfrm>
          <a:prstGeom prst="rect">
            <a:avLst/>
          </a:prstGeom>
        </p:spPr>
      </p:pic>
      <p:sp>
        <p:nvSpPr>
          <p:cNvPr id="42" name="Rounded Rectangle 41"/>
          <p:cNvSpPr/>
          <p:nvPr/>
        </p:nvSpPr>
        <p:spPr>
          <a:xfrm>
            <a:off x="2326637" y="9166931"/>
            <a:ext cx="2361446" cy="614810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TextBox 48"/>
          <p:cNvSpPr txBox="1"/>
          <p:nvPr/>
        </p:nvSpPr>
        <p:spPr>
          <a:xfrm>
            <a:off x="2316024" y="9169397"/>
            <a:ext cx="27622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Music</a:t>
            </a:r>
          </a:p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Recorder</a:t>
            </a:r>
            <a:endParaRPr lang="en-GB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Singing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practice (Whole School)  </a:t>
            </a:r>
            <a:r>
              <a:rPr lang="en-GB" sz="12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12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48618" y="4818672"/>
            <a:ext cx="3745337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b="1" dirty="0">
                <a:latin typeface="Arial" panose="020B0604020202020204" pitchFamily="34" charset="0"/>
                <a:cs typeface="Arial" panose="020B0604020202020204" pitchFamily="34" charset="0"/>
              </a:rPr>
              <a:t>Mission: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•  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The mission of inspirational leaders  </a:t>
            </a:r>
          </a:p>
          <a:p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•  Dioceses continue the work and mission of Jesus including ecumenism  </a:t>
            </a:r>
          </a:p>
          <a:p>
            <a:r>
              <a:rPr lang="en-GB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Memorial </a:t>
            </a:r>
            <a:r>
              <a:rPr lang="en-GB" sz="900" b="1" dirty="0">
                <a:latin typeface="Arial" panose="020B0604020202020204" pitchFamily="34" charset="0"/>
                <a:cs typeface="Arial" panose="020B0604020202020204" pitchFamily="34" charset="0"/>
              </a:rPr>
              <a:t>sacrifice: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•  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How memories are kept alive  </a:t>
            </a:r>
          </a:p>
          <a:p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•  The Eucharist keeps the memory of Jesus’ sacrifice alive and present in a special way </a:t>
            </a:r>
            <a:endParaRPr lang="en-GB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b="1" dirty="0">
                <a:latin typeface="Arial" panose="020B0604020202020204" pitchFamily="34" charset="0"/>
                <a:cs typeface="Arial" panose="020B0604020202020204" pitchFamily="34" charset="0"/>
              </a:rPr>
              <a:t>Sacrifice: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•  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Giving or refusing to give; appreciating the cost of giving  </a:t>
            </a:r>
          </a:p>
          <a:p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•  Lent, a time of giving in preparation for the celebration of the sacrifice of Jesus  </a:t>
            </a:r>
            <a:endParaRPr lang="en-GB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Sikhism</a:t>
            </a:r>
            <a:endParaRPr lang="en-GB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097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1229</TotalTime>
  <Words>432</Words>
  <Application>Microsoft Office PowerPoint</Application>
  <PresentationFormat>A4 Paper (210x297 mm)</PresentationFormat>
  <Paragraphs>78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Bahnschrift SemiBold Condensed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Alyssa Mercerr</dc:creator>
  <cp:lastModifiedBy>Michael Smith</cp:lastModifiedBy>
  <cp:revision>71</cp:revision>
  <cp:lastPrinted>2021-09-28T13:13:26Z</cp:lastPrinted>
  <dcterms:created xsi:type="dcterms:W3CDTF">2021-02-11T12:28:53Z</dcterms:created>
  <dcterms:modified xsi:type="dcterms:W3CDTF">2022-12-09T12:01:19Z</dcterms:modified>
</cp:coreProperties>
</file>